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jpg"/>
  <Override PartName="/ppt/media/image3.jpg" ContentType="image/jpg"/>
  <Override PartName="/ppt/media/image6.jpg" ContentType="image/jpg"/>
  <Override PartName="/ppt/media/image7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4.jpg" ContentType="image/jpg"/>
  <Override PartName="/ppt/media/image15.jpg" ContentType="image/jpg"/>
  <Override PartName="/ppt/media/image20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5.jpg" ContentType="image/jpg"/>
  <Override PartName="/ppt/media/image29.jpg" ContentType="image/jpg"/>
  <Override PartName="/ppt/media/image33.jpg" ContentType="image/jpg"/>
  <Override PartName="/ppt/media/image34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1.jpg" ContentType="image/jpg"/>
  <Override PartName="/ppt/media/image43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49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7556500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2635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292" y="1250993"/>
            <a:ext cx="4643078" cy="3962750"/>
          </a:xfrm>
        </p:spPr>
        <p:txBody>
          <a:bodyPr bIns="0" anchor="b">
            <a:normAutofit/>
          </a:bodyPr>
          <a:lstStyle>
            <a:lvl1pPr algn="l">
              <a:defRPr sz="44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0292" y="5506065"/>
            <a:ext cx="4643078" cy="152436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22" b="0" cap="all" baseline="0">
                <a:solidFill>
                  <a:schemeClr val="tx1"/>
                </a:solidFill>
              </a:defRPr>
            </a:lvl1pPr>
            <a:lvl2pPr marL="283373" indent="0" algn="ctr">
              <a:buNone/>
              <a:defRPr sz="1240"/>
            </a:lvl2pPr>
            <a:lvl3pPr marL="566745" indent="0" algn="ctr">
              <a:buNone/>
              <a:defRPr sz="1116"/>
            </a:lvl3pPr>
            <a:lvl4pPr marL="850118" indent="0" algn="ctr">
              <a:buNone/>
              <a:defRPr sz="992"/>
            </a:lvl4pPr>
            <a:lvl5pPr marL="1133490" indent="0" algn="ctr">
              <a:buNone/>
              <a:defRPr sz="992"/>
            </a:lvl5pPr>
            <a:lvl6pPr marL="1416863" indent="0" algn="ctr">
              <a:buNone/>
              <a:defRPr sz="992"/>
            </a:lvl6pPr>
            <a:lvl7pPr marL="1700235" indent="0" algn="ctr">
              <a:buNone/>
              <a:defRPr sz="992"/>
            </a:lvl7pPr>
            <a:lvl8pPr marL="1983608" indent="0" algn="ctr">
              <a:buNone/>
              <a:defRPr sz="992"/>
            </a:lvl8pPr>
            <a:lvl9pPr marL="2266980" indent="0" algn="ctr">
              <a:buNone/>
              <a:defRPr sz="99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80292" y="513477"/>
            <a:ext cx="2550477" cy="482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5623" y="1245806"/>
            <a:ext cx="662768" cy="785209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980292" y="5501912"/>
            <a:ext cx="464307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22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192885" y="2880089"/>
            <a:ext cx="54304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101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16982" y="1245808"/>
            <a:ext cx="911529" cy="72659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2885" y="1245808"/>
            <a:ext cx="4380766" cy="7265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5716981" y="1245808"/>
            <a:ext cx="0" cy="7265975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91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192885" y="2880089"/>
            <a:ext cx="54304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282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885" y="2738262"/>
            <a:ext cx="4641828" cy="2943804"/>
          </a:xfrm>
        </p:spPr>
        <p:txBody>
          <a:bodyPr anchor="b">
            <a:normAutofit/>
          </a:bodyPr>
          <a:lstStyle>
            <a:lvl1pPr algn="l">
              <a:defRPr sz="26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886" y="5934847"/>
            <a:ext cx="4641828" cy="1579419"/>
          </a:xfrm>
        </p:spPr>
        <p:txBody>
          <a:bodyPr tIns="91440">
            <a:normAutofit/>
          </a:bodyPr>
          <a:lstStyle>
            <a:lvl1pPr marL="0" indent="0" algn="l">
              <a:buNone/>
              <a:defRPr sz="1488">
                <a:solidFill>
                  <a:schemeClr val="tx1"/>
                </a:solidFill>
              </a:defRPr>
            </a:lvl1pPr>
            <a:lvl2pPr marL="283373" indent="0">
              <a:buNone/>
              <a:defRPr sz="1240">
                <a:solidFill>
                  <a:schemeClr val="tx1">
                    <a:tint val="75000"/>
                  </a:schemeClr>
                </a:solidFill>
              </a:defRPr>
            </a:lvl2pPr>
            <a:lvl3pPr marL="566745" indent="0">
              <a:buNone/>
              <a:defRPr sz="1116">
                <a:solidFill>
                  <a:schemeClr val="tx1">
                    <a:tint val="75000"/>
                  </a:schemeClr>
                </a:solidFill>
              </a:defRPr>
            </a:lvl3pPr>
            <a:lvl4pPr marL="850118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4pPr>
            <a:lvl5pPr marL="1133490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5pPr>
            <a:lvl6pPr marL="1416863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6pPr>
            <a:lvl7pPr marL="1700235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7pPr>
            <a:lvl8pPr marL="1983608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8pPr>
            <a:lvl9pPr marL="2266980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92885" y="5932958"/>
            <a:ext cx="464182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33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885" y="1255033"/>
            <a:ext cx="5430485" cy="1651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2885" y="3140248"/>
            <a:ext cx="2583185" cy="53600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0366" y="3140249"/>
            <a:ext cx="2583004" cy="5360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192885" y="2880089"/>
            <a:ext cx="54304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422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192885" y="2880089"/>
            <a:ext cx="54304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885" y="1253901"/>
            <a:ext cx="5430486" cy="1647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885" y="3149003"/>
            <a:ext cx="2583098" cy="12504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18" b="0" cap="all" baseline="0">
                <a:solidFill>
                  <a:schemeClr val="accent1"/>
                </a:solidFill>
              </a:defRPr>
            </a:lvl1pPr>
            <a:lvl2pPr marL="283373" indent="0">
              <a:buNone/>
              <a:defRPr sz="1240" b="1"/>
            </a:lvl2pPr>
            <a:lvl3pPr marL="566745" indent="0">
              <a:buNone/>
              <a:defRPr sz="1116" b="1"/>
            </a:lvl3pPr>
            <a:lvl4pPr marL="850118" indent="0">
              <a:buNone/>
              <a:defRPr sz="992" b="1"/>
            </a:lvl4pPr>
            <a:lvl5pPr marL="1133490" indent="0">
              <a:buNone/>
              <a:defRPr sz="992" b="1"/>
            </a:lvl5pPr>
            <a:lvl6pPr marL="1416863" indent="0">
              <a:buNone/>
              <a:defRPr sz="992" b="1"/>
            </a:lvl6pPr>
            <a:lvl7pPr marL="1700235" indent="0">
              <a:buNone/>
              <a:defRPr sz="992" b="1"/>
            </a:lvl7pPr>
            <a:lvl8pPr marL="1983608" indent="0">
              <a:buNone/>
              <a:defRPr sz="992" b="1"/>
            </a:lvl8pPr>
            <a:lvl9pPr marL="2266980" indent="0">
              <a:buNone/>
              <a:defRPr sz="99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2885" y="4403770"/>
            <a:ext cx="2583098" cy="41233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40366" y="3154389"/>
            <a:ext cx="2583004" cy="125089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18" b="0" cap="all" baseline="0">
                <a:solidFill>
                  <a:schemeClr val="accent1"/>
                </a:solidFill>
              </a:defRPr>
            </a:lvl1pPr>
            <a:lvl2pPr marL="283373" indent="0">
              <a:buNone/>
              <a:defRPr sz="1240" b="1"/>
            </a:lvl2pPr>
            <a:lvl3pPr marL="566745" indent="0">
              <a:buNone/>
              <a:defRPr sz="1116" b="1"/>
            </a:lvl3pPr>
            <a:lvl4pPr marL="850118" indent="0">
              <a:buNone/>
              <a:defRPr sz="992" b="1"/>
            </a:lvl4pPr>
            <a:lvl5pPr marL="1133490" indent="0">
              <a:buNone/>
              <a:defRPr sz="992" b="1"/>
            </a:lvl5pPr>
            <a:lvl6pPr marL="1416863" indent="0">
              <a:buNone/>
              <a:defRPr sz="992" b="1"/>
            </a:lvl6pPr>
            <a:lvl7pPr marL="1700235" indent="0">
              <a:buNone/>
              <a:defRPr sz="992" b="1"/>
            </a:lvl7pPr>
            <a:lvl8pPr marL="1983608" indent="0">
              <a:buNone/>
              <a:defRPr sz="992" b="1"/>
            </a:lvl8pPr>
            <a:lvl9pPr marL="2266980" indent="0">
              <a:buNone/>
              <a:defRPr sz="99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40366" y="4399437"/>
            <a:ext cx="2583004" cy="4112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154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192885" y="2880089"/>
            <a:ext cx="54304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847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343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208" y="1245807"/>
            <a:ext cx="2004778" cy="3503838"/>
          </a:xfrm>
        </p:spPr>
        <p:txBody>
          <a:bodyPr anchor="b">
            <a:normAutofit/>
          </a:bodyPr>
          <a:lstStyle>
            <a:lvl1pPr algn="l">
              <a:defRPr sz="19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9806" y="1245807"/>
            <a:ext cx="3163564" cy="726431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9209" y="4998194"/>
            <a:ext cx="2005951" cy="3505497"/>
          </a:xfrm>
        </p:spPr>
        <p:txBody>
          <a:bodyPr>
            <a:normAutofit/>
          </a:bodyPr>
          <a:lstStyle>
            <a:lvl1pPr marL="0" indent="0" algn="l">
              <a:buNone/>
              <a:defRPr sz="1322"/>
            </a:lvl1pPr>
            <a:lvl2pPr marL="283373" indent="0">
              <a:buNone/>
              <a:defRPr sz="868"/>
            </a:lvl2pPr>
            <a:lvl3pPr marL="566745" indent="0">
              <a:buNone/>
              <a:defRPr sz="744"/>
            </a:lvl3pPr>
            <a:lvl4pPr marL="850118" indent="0">
              <a:buNone/>
              <a:defRPr sz="620"/>
            </a:lvl4pPr>
            <a:lvl5pPr marL="1133490" indent="0">
              <a:buNone/>
              <a:defRPr sz="620"/>
            </a:lvl5pPr>
            <a:lvl6pPr marL="1416863" indent="0">
              <a:buNone/>
              <a:defRPr sz="620"/>
            </a:lvl6pPr>
            <a:lvl7pPr marL="1700235" indent="0">
              <a:buNone/>
              <a:defRPr sz="620"/>
            </a:lvl7pPr>
            <a:lvl8pPr marL="1983608" indent="0">
              <a:buNone/>
              <a:defRPr sz="620"/>
            </a:lvl8pPr>
            <a:lvl9pPr marL="2266980" indent="0">
              <a:buNone/>
              <a:defRPr sz="6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191445" y="4998192"/>
            <a:ext cx="20025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420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129053" y="751831"/>
            <a:ext cx="2901771" cy="8028783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428" y="1761204"/>
            <a:ext cx="2681578" cy="2854355"/>
          </a:xfrm>
        </p:spPr>
        <p:txBody>
          <a:bodyPr anchor="b">
            <a:normAutofit/>
          </a:bodyPr>
          <a:lstStyle>
            <a:lvl1pPr>
              <a:defRPr sz="26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0939" y="1750336"/>
            <a:ext cx="1846978" cy="6028606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1983"/>
            </a:lvl1pPr>
            <a:lvl2pPr marL="283373" indent="0">
              <a:buNone/>
              <a:defRPr sz="1735"/>
            </a:lvl2pPr>
            <a:lvl3pPr marL="566745" indent="0">
              <a:buNone/>
              <a:defRPr sz="1488"/>
            </a:lvl3pPr>
            <a:lvl4pPr marL="850118" indent="0">
              <a:buNone/>
              <a:defRPr sz="1240"/>
            </a:lvl4pPr>
            <a:lvl5pPr marL="1133490" indent="0">
              <a:buNone/>
              <a:defRPr sz="1240"/>
            </a:lvl5pPr>
            <a:lvl6pPr marL="1416863" indent="0">
              <a:buNone/>
              <a:defRPr sz="1240"/>
            </a:lvl6pPr>
            <a:lvl7pPr marL="1700235" indent="0">
              <a:buNone/>
              <a:defRPr sz="1240"/>
            </a:lvl7pPr>
            <a:lvl8pPr marL="1983608" indent="0">
              <a:buNone/>
              <a:defRPr sz="1240"/>
            </a:lvl8pPr>
            <a:lvl9pPr marL="2266980" indent="0">
              <a:buNone/>
              <a:defRPr sz="12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2886" y="4905417"/>
            <a:ext cx="2677736" cy="3124353"/>
          </a:xfrm>
        </p:spPr>
        <p:txBody>
          <a:bodyPr>
            <a:normAutofit/>
          </a:bodyPr>
          <a:lstStyle>
            <a:lvl1pPr marL="0" indent="0" algn="l">
              <a:buNone/>
              <a:defRPr sz="1488"/>
            </a:lvl1pPr>
            <a:lvl2pPr marL="283373" indent="0">
              <a:buNone/>
              <a:defRPr sz="868"/>
            </a:lvl2pPr>
            <a:lvl3pPr marL="566745" indent="0">
              <a:buNone/>
              <a:defRPr sz="744"/>
            </a:lvl3pPr>
            <a:lvl4pPr marL="850118" indent="0">
              <a:buNone/>
              <a:defRPr sz="620"/>
            </a:lvl4pPr>
            <a:lvl5pPr marL="1133490" indent="0">
              <a:buNone/>
              <a:defRPr sz="620"/>
            </a:lvl5pPr>
            <a:lvl6pPr marL="1416863" indent="0">
              <a:buNone/>
              <a:defRPr sz="620"/>
            </a:lvl6pPr>
            <a:lvl7pPr marL="1700235" indent="0">
              <a:buNone/>
              <a:defRPr sz="620"/>
            </a:lvl7pPr>
            <a:lvl8pPr marL="1983608" indent="0">
              <a:buNone/>
              <a:defRPr sz="620"/>
            </a:lvl8pPr>
            <a:lvl9pPr marL="2266980" indent="0">
              <a:buNone/>
              <a:defRPr sz="6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87243" y="8528926"/>
            <a:ext cx="2687764" cy="49915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87959" y="496845"/>
            <a:ext cx="2687047" cy="50041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191059" y="4901695"/>
            <a:ext cx="267916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92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143052"/>
            <a:ext cx="7556500" cy="63610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9504081"/>
            <a:ext cx="7556501" cy="120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9513239"/>
            <a:ext cx="75565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885" y="1254456"/>
            <a:ext cx="5430485" cy="16360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885" y="3143051"/>
            <a:ext cx="5430485" cy="538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66240" y="515133"/>
            <a:ext cx="1957130" cy="482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885" y="513477"/>
            <a:ext cx="3333656" cy="482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050" y="1245806"/>
            <a:ext cx="657596" cy="78520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314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40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566745" rtl="0" eaLnBrk="1" latinLnBrk="0" hangingPunct="1">
        <a:lnSpc>
          <a:spcPct val="90000"/>
        </a:lnSpc>
        <a:spcBef>
          <a:spcPct val="0"/>
        </a:spcBef>
        <a:buNone/>
        <a:defRPr sz="2644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88915" indent="-188915" algn="l" defTabSz="566745" rtl="0" eaLnBrk="1" latinLnBrk="0" hangingPunct="1">
        <a:lnSpc>
          <a:spcPct val="120000"/>
        </a:lnSpc>
        <a:spcBef>
          <a:spcPts val="826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5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66745" indent="-188915" algn="l" defTabSz="566745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22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44575" indent="-188915" algn="l" defTabSz="566745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2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22405" indent="-188915" algn="l" defTabSz="566745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157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700235" indent="-188915" algn="l" defTabSz="566745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92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078065" indent="-188915" algn="l" defTabSz="755660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92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455896" indent="-188915" algn="l" defTabSz="755660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92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833726" indent="-188915" algn="l" defTabSz="755660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92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211556" indent="-188915" algn="l" defTabSz="755660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92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66745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1pPr>
      <a:lvl2pPr marL="283373" algn="l" defTabSz="566745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2pPr>
      <a:lvl3pPr marL="566745" algn="l" defTabSz="566745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3pPr>
      <a:lvl4pPr marL="850118" algn="l" defTabSz="566745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4pPr>
      <a:lvl5pPr marL="1133490" algn="l" defTabSz="566745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5pPr>
      <a:lvl6pPr marL="1416863" algn="l" defTabSz="566745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6pPr>
      <a:lvl7pPr marL="1700235" algn="l" defTabSz="566745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7pPr>
      <a:lvl8pPr marL="1983608" algn="l" defTabSz="566745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8pPr>
      <a:lvl9pPr marL="2266980" algn="l" defTabSz="566745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7094" y="5490336"/>
            <a:ext cx="3977640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60"/>
              </a:lnSpc>
            </a:pPr>
            <a:r>
              <a:rPr sz="4800" b="1" dirty="0">
                <a:solidFill>
                  <a:srgbClr val="C45811"/>
                </a:solidFill>
                <a:latin typeface="Calibri"/>
                <a:cs typeface="Calibri"/>
              </a:rPr>
              <a:t>apstone</a:t>
            </a:r>
            <a:r>
              <a:rPr sz="4800" b="1" spc="-55" dirty="0">
                <a:solidFill>
                  <a:srgbClr val="C45811"/>
                </a:solidFill>
                <a:latin typeface="Calibri"/>
                <a:cs typeface="Calibri"/>
              </a:rPr>
              <a:t> </a:t>
            </a:r>
            <a:r>
              <a:rPr sz="4800" b="1" spc="-10" dirty="0">
                <a:solidFill>
                  <a:srgbClr val="C45811"/>
                </a:solidFill>
                <a:latin typeface="Calibri"/>
                <a:cs typeface="Calibri"/>
              </a:rPr>
              <a:t>Project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27100" y="3240785"/>
            <a:ext cx="6212840" cy="3997960"/>
            <a:chOff x="927100" y="3240785"/>
            <a:chExt cx="6212840" cy="3997960"/>
          </a:xfrm>
        </p:grpSpPr>
        <p:sp>
          <p:nvSpPr>
            <p:cNvPr id="4" name="object 4"/>
            <p:cNvSpPr/>
            <p:nvPr/>
          </p:nvSpPr>
          <p:spPr>
            <a:xfrm>
              <a:off x="1489455" y="6558406"/>
              <a:ext cx="5437505" cy="650240"/>
            </a:xfrm>
            <a:custGeom>
              <a:avLst/>
              <a:gdLst/>
              <a:ahLst/>
              <a:cxnLst/>
              <a:rect l="l" t="t" r="r" b="b"/>
              <a:pathLst>
                <a:path w="5437505" h="650240">
                  <a:moveTo>
                    <a:pt x="5437124" y="0"/>
                  </a:moveTo>
                  <a:lnTo>
                    <a:pt x="5382366" y="16723"/>
                  </a:lnTo>
                  <a:lnTo>
                    <a:pt x="5327674" y="33141"/>
                  </a:lnTo>
                  <a:lnTo>
                    <a:pt x="5273049" y="49254"/>
                  </a:lnTo>
                  <a:lnTo>
                    <a:pt x="5218495" y="65065"/>
                  </a:lnTo>
                  <a:lnTo>
                    <a:pt x="5164013" y="80577"/>
                  </a:lnTo>
                  <a:lnTo>
                    <a:pt x="5109606" y="95791"/>
                  </a:lnTo>
                  <a:lnTo>
                    <a:pt x="5055275" y="110711"/>
                  </a:lnTo>
                  <a:lnTo>
                    <a:pt x="5001024" y="125338"/>
                  </a:lnTo>
                  <a:lnTo>
                    <a:pt x="4946854" y="139675"/>
                  </a:lnTo>
                  <a:lnTo>
                    <a:pt x="4892767" y="153724"/>
                  </a:lnTo>
                  <a:lnTo>
                    <a:pt x="4784853" y="180968"/>
                  </a:lnTo>
                  <a:lnTo>
                    <a:pt x="4677300" y="207088"/>
                  </a:lnTo>
                  <a:lnTo>
                    <a:pt x="4570125" y="232103"/>
                  </a:lnTo>
                  <a:lnTo>
                    <a:pt x="4463348" y="256032"/>
                  </a:lnTo>
                  <a:lnTo>
                    <a:pt x="4356984" y="278893"/>
                  </a:lnTo>
                  <a:lnTo>
                    <a:pt x="4251054" y="300705"/>
                  </a:lnTo>
                  <a:lnTo>
                    <a:pt x="4145574" y="321487"/>
                  </a:lnTo>
                  <a:lnTo>
                    <a:pt x="4040562" y="341257"/>
                  </a:lnTo>
                  <a:lnTo>
                    <a:pt x="3936036" y="360033"/>
                  </a:lnTo>
                  <a:lnTo>
                    <a:pt x="3832015" y="377835"/>
                  </a:lnTo>
                  <a:lnTo>
                    <a:pt x="3728515" y="394682"/>
                  </a:lnTo>
                  <a:lnTo>
                    <a:pt x="3625556" y="410590"/>
                  </a:lnTo>
                  <a:lnTo>
                    <a:pt x="3523154" y="425581"/>
                  </a:lnTo>
                  <a:lnTo>
                    <a:pt x="3421328" y="439671"/>
                  </a:lnTo>
                  <a:lnTo>
                    <a:pt x="3320096" y="452879"/>
                  </a:lnTo>
                  <a:lnTo>
                    <a:pt x="3219475" y="465225"/>
                  </a:lnTo>
                  <a:lnTo>
                    <a:pt x="3119484" y="476727"/>
                  </a:lnTo>
                  <a:lnTo>
                    <a:pt x="3020140" y="487403"/>
                  </a:lnTo>
                  <a:lnTo>
                    <a:pt x="2921461" y="497273"/>
                  </a:lnTo>
                  <a:lnTo>
                    <a:pt x="2823466" y="506354"/>
                  </a:lnTo>
                  <a:lnTo>
                    <a:pt x="2726172" y="514665"/>
                  </a:lnTo>
                  <a:lnTo>
                    <a:pt x="2629596" y="522225"/>
                  </a:lnTo>
                  <a:lnTo>
                    <a:pt x="2533758" y="529053"/>
                  </a:lnTo>
                  <a:lnTo>
                    <a:pt x="2438675" y="535167"/>
                  </a:lnTo>
                  <a:lnTo>
                    <a:pt x="2344364" y="540586"/>
                  </a:lnTo>
                  <a:lnTo>
                    <a:pt x="2250843" y="545329"/>
                  </a:lnTo>
                  <a:lnTo>
                    <a:pt x="2158132" y="549413"/>
                  </a:lnTo>
                  <a:lnTo>
                    <a:pt x="2066247" y="552858"/>
                  </a:lnTo>
                  <a:lnTo>
                    <a:pt x="1975206" y="555683"/>
                  </a:lnTo>
                  <a:lnTo>
                    <a:pt x="1885027" y="557905"/>
                  </a:lnTo>
                  <a:lnTo>
                    <a:pt x="1795729" y="559545"/>
                  </a:lnTo>
                  <a:lnTo>
                    <a:pt x="1707328" y="560619"/>
                  </a:lnTo>
                  <a:lnTo>
                    <a:pt x="1619844" y="561147"/>
                  </a:lnTo>
                  <a:lnTo>
                    <a:pt x="1518575" y="561091"/>
                  </a:lnTo>
                  <a:lnTo>
                    <a:pt x="1404027" y="560133"/>
                  </a:lnTo>
                  <a:lnTo>
                    <a:pt x="1291129" y="558264"/>
                  </a:lnTo>
                  <a:lnTo>
                    <a:pt x="1179939" y="555529"/>
                  </a:lnTo>
                  <a:lnTo>
                    <a:pt x="1070516" y="551978"/>
                  </a:lnTo>
                  <a:lnTo>
                    <a:pt x="962917" y="547658"/>
                  </a:lnTo>
                  <a:lnTo>
                    <a:pt x="857200" y="542615"/>
                  </a:lnTo>
                  <a:lnTo>
                    <a:pt x="753423" y="536897"/>
                  </a:lnTo>
                  <a:lnTo>
                    <a:pt x="651644" y="530553"/>
                  </a:lnTo>
                  <a:lnTo>
                    <a:pt x="551921" y="523628"/>
                  </a:lnTo>
                  <a:lnTo>
                    <a:pt x="454312" y="516172"/>
                  </a:lnTo>
                  <a:lnTo>
                    <a:pt x="358875" y="508230"/>
                  </a:lnTo>
                  <a:lnTo>
                    <a:pt x="265667" y="499851"/>
                  </a:lnTo>
                  <a:lnTo>
                    <a:pt x="174746" y="491083"/>
                  </a:lnTo>
                  <a:lnTo>
                    <a:pt x="86171" y="481972"/>
                  </a:lnTo>
                  <a:lnTo>
                    <a:pt x="0" y="472566"/>
                  </a:lnTo>
                  <a:lnTo>
                    <a:pt x="81720" y="485877"/>
                  </a:lnTo>
                  <a:lnTo>
                    <a:pt x="165625" y="498909"/>
                  </a:lnTo>
                  <a:lnTo>
                    <a:pt x="251679" y="511629"/>
                  </a:lnTo>
                  <a:lnTo>
                    <a:pt x="339847" y="524003"/>
                  </a:lnTo>
                  <a:lnTo>
                    <a:pt x="430095" y="535999"/>
                  </a:lnTo>
                  <a:lnTo>
                    <a:pt x="522387" y="547584"/>
                  </a:lnTo>
                  <a:lnTo>
                    <a:pt x="616687" y="558723"/>
                  </a:lnTo>
                  <a:lnTo>
                    <a:pt x="712960" y="569385"/>
                  </a:lnTo>
                  <a:lnTo>
                    <a:pt x="811172" y="579535"/>
                  </a:lnTo>
                  <a:lnTo>
                    <a:pt x="911287" y="589141"/>
                  </a:lnTo>
                  <a:lnTo>
                    <a:pt x="1013269" y="598170"/>
                  </a:lnTo>
                  <a:lnTo>
                    <a:pt x="1117084" y="606587"/>
                  </a:lnTo>
                  <a:lnTo>
                    <a:pt x="1222696" y="614360"/>
                  </a:lnTo>
                  <a:lnTo>
                    <a:pt x="1330071" y="621456"/>
                  </a:lnTo>
                  <a:lnTo>
                    <a:pt x="1439173" y="627842"/>
                  </a:lnTo>
                  <a:lnTo>
                    <a:pt x="1549966" y="633484"/>
                  </a:lnTo>
                  <a:lnTo>
                    <a:pt x="1662416" y="638349"/>
                  </a:lnTo>
                  <a:lnTo>
                    <a:pt x="1776487" y="642404"/>
                  </a:lnTo>
                  <a:lnTo>
                    <a:pt x="1892144" y="645615"/>
                  </a:lnTo>
                  <a:lnTo>
                    <a:pt x="2009352" y="647951"/>
                  </a:lnTo>
                  <a:lnTo>
                    <a:pt x="2128076" y="649376"/>
                  </a:lnTo>
                  <a:lnTo>
                    <a:pt x="2248281" y="649859"/>
                  </a:lnTo>
                  <a:lnTo>
                    <a:pt x="2338528" y="649567"/>
                  </a:lnTo>
                  <a:lnTo>
                    <a:pt x="2429546" y="648683"/>
                  </a:lnTo>
                  <a:lnTo>
                    <a:pt x="2521319" y="647190"/>
                  </a:lnTo>
                  <a:lnTo>
                    <a:pt x="2613830" y="645071"/>
                  </a:lnTo>
                  <a:lnTo>
                    <a:pt x="2707062" y="642311"/>
                  </a:lnTo>
                  <a:lnTo>
                    <a:pt x="2801000" y="638893"/>
                  </a:lnTo>
                  <a:lnTo>
                    <a:pt x="2895626" y="634800"/>
                  </a:lnTo>
                  <a:lnTo>
                    <a:pt x="2990925" y="630017"/>
                  </a:lnTo>
                  <a:lnTo>
                    <a:pt x="3086880" y="624527"/>
                  </a:lnTo>
                  <a:lnTo>
                    <a:pt x="3183474" y="618314"/>
                  </a:lnTo>
                  <a:lnTo>
                    <a:pt x="3280691" y="611362"/>
                  </a:lnTo>
                  <a:lnTo>
                    <a:pt x="3378516" y="603654"/>
                  </a:lnTo>
                  <a:lnTo>
                    <a:pt x="3476930" y="595175"/>
                  </a:lnTo>
                  <a:lnTo>
                    <a:pt x="3575918" y="585907"/>
                  </a:lnTo>
                  <a:lnTo>
                    <a:pt x="3675464" y="575835"/>
                  </a:lnTo>
                  <a:lnTo>
                    <a:pt x="3775551" y="564943"/>
                  </a:lnTo>
                  <a:lnTo>
                    <a:pt x="3876162" y="553214"/>
                  </a:lnTo>
                  <a:lnTo>
                    <a:pt x="3977282" y="540632"/>
                  </a:lnTo>
                  <a:lnTo>
                    <a:pt x="4078893" y="527181"/>
                  </a:lnTo>
                  <a:lnTo>
                    <a:pt x="4180980" y="512844"/>
                  </a:lnTo>
                  <a:lnTo>
                    <a:pt x="4283526" y="497605"/>
                  </a:lnTo>
                  <a:lnTo>
                    <a:pt x="4386514" y="481448"/>
                  </a:lnTo>
                  <a:lnTo>
                    <a:pt x="4489928" y="464357"/>
                  </a:lnTo>
                  <a:lnTo>
                    <a:pt x="4593752" y="446315"/>
                  </a:lnTo>
                  <a:lnTo>
                    <a:pt x="4697970" y="427307"/>
                  </a:lnTo>
                  <a:lnTo>
                    <a:pt x="4802564" y="407315"/>
                  </a:lnTo>
                  <a:lnTo>
                    <a:pt x="4907518" y="386324"/>
                  </a:lnTo>
                  <a:lnTo>
                    <a:pt x="5012817" y="364318"/>
                  </a:lnTo>
                  <a:lnTo>
                    <a:pt x="5118443" y="341279"/>
                  </a:lnTo>
                  <a:lnTo>
                    <a:pt x="5224381" y="317193"/>
                  </a:lnTo>
                  <a:lnTo>
                    <a:pt x="5330613" y="292042"/>
                  </a:lnTo>
                  <a:lnTo>
                    <a:pt x="5437124" y="265811"/>
                  </a:lnTo>
                  <a:lnTo>
                    <a:pt x="5437124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500" y="3266185"/>
              <a:ext cx="6162040" cy="39471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39800" y="3253485"/>
              <a:ext cx="6187440" cy="3972560"/>
            </a:xfrm>
            <a:custGeom>
              <a:avLst/>
              <a:gdLst/>
              <a:ahLst/>
              <a:cxnLst/>
              <a:rect l="l" t="t" r="r" b="b"/>
              <a:pathLst>
                <a:path w="6187440" h="3972559">
                  <a:moveTo>
                    <a:pt x="0" y="3972560"/>
                  </a:moveTo>
                  <a:lnTo>
                    <a:pt x="6187440" y="3972560"/>
                  </a:lnTo>
                  <a:lnTo>
                    <a:pt x="6187440" y="0"/>
                  </a:lnTo>
                  <a:lnTo>
                    <a:pt x="0" y="0"/>
                  </a:lnTo>
                  <a:lnTo>
                    <a:pt x="0" y="397256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Capstone</a:t>
            </a:r>
            <a:r>
              <a:rPr spc="-135" dirty="0"/>
              <a:t> </a:t>
            </a:r>
            <a:r>
              <a:rPr spc="-10" dirty="0"/>
              <a:t>Project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96416" y="1989073"/>
            <a:ext cx="5769610" cy="7366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540"/>
              </a:lnSpc>
            </a:pPr>
            <a:r>
              <a:rPr sz="2200" dirty="0">
                <a:latin typeface="Calibri Light"/>
                <a:cs typeface="Calibri Light"/>
              </a:rPr>
              <a:t>Predicting</a:t>
            </a:r>
            <a:r>
              <a:rPr sz="2200" spc="-40" dirty="0">
                <a:latin typeface="Calibri Light"/>
                <a:cs typeface="Calibri Light"/>
              </a:rPr>
              <a:t> </a:t>
            </a:r>
            <a:r>
              <a:rPr sz="2200" dirty="0">
                <a:latin typeface="Calibri Light"/>
                <a:cs typeface="Calibri Light"/>
              </a:rPr>
              <a:t>Property</a:t>
            </a:r>
            <a:r>
              <a:rPr sz="2200" spc="-35" dirty="0">
                <a:latin typeface="Calibri Light"/>
                <a:cs typeface="Calibri Light"/>
              </a:rPr>
              <a:t> </a:t>
            </a:r>
            <a:r>
              <a:rPr sz="2200" dirty="0">
                <a:latin typeface="Calibri Light"/>
                <a:cs typeface="Calibri Light"/>
              </a:rPr>
              <a:t>Prices</a:t>
            </a:r>
            <a:r>
              <a:rPr sz="2200" spc="-50" dirty="0">
                <a:latin typeface="Calibri Light"/>
                <a:cs typeface="Calibri Light"/>
              </a:rPr>
              <a:t> </a:t>
            </a:r>
            <a:r>
              <a:rPr sz="2200" dirty="0">
                <a:latin typeface="Calibri Light"/>
                <a:cs typeface="Calibri Light"/>
              </a:rPr>
              <a:t>in</a:t>
            </a:r>
            <a:r>
              <a:rPr sz="2200" spc="-45" dirty="0">
                <a:latin typeface="Calibri Light"/>
                <a:cs typeface="Calibri Light"/>
              </a:rPr>
              <a:t> </a:t>
            </a:r>
            <a:r>
              <a:rPr sz="2200" dirty="0">
                <a:latin typeface="Calibri Light"/>
                <a:cs typeface="Calibri Light"/>
              </a:rPr>
              <a:t>a</a:t>
            </a:r>
            <a:r>
              <a:rPr sz="2200" spc="-50" dirty="0">
                <a:latin typeface="Calibri Light"/>
                <a:cs typeface="Calibri Light"/>
              </a:rPr>
              <a:t> </a:t>
            </a:r>
            <a:r>
              <a:rPr sz="2200" dirty="0">
                <a:latin typeface="Calibri Light"/>
                <a:cs typeface="Calibri Light"/>
              </a:rPr>
              <a:t>Specific</a:t>
            </a:r>
            <a:r>
              <a:rPr sz="2200" spc="-30" dirty="0">
                <a:latin typeface="Calibri Light"/>
                <a:cs typeface="Calibri Light"/>
              </a:rPr>
              <a:t> </a:t>
            </a:r>
            <a:r>
              <a:rPr sz="2200" spc="-10" dirty="0">
                <a:latin typeface="Calibri Light"/>
                <a:cs typeface="Calibri Light"/>
              </a:rPr>
              <a:t>Location</a:t>
            </a:r>
            <a:endParaRPr sz="2200">
              <a:latin typeface="Calibri Light"/>
              <a:cs typeface="Calibri Light"/>
            </a:endParaRPr>
          </a:p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sz="2200" dirty="0">
                <a:latin typeface="Calibri Light"/>
                <a:cs typeface="Calibri Light"/>
              </a:rPr>
              <a:t>Using</a:t>
            </a:r>
            <a:r>
              <a:rPr sz="2200" spc="-50" dirty="0">
                <a:latin typeface="Calibri Light"/>
                <a:cs typeface="Calibri Light"/>
              </a:rPr>
              <a:t> </a:t>
            </a:r>
            <a:r>
              <a:rPr sz="2200" dirty="0">
                <a:latin typeface="Calibri Light"/>
                <a:cs typeface="Calibri Light"/>
              </a:rPr>
              <a:t>Machine</a:t>
            </a:r>
            <a:r>
              <a:rPr sz="2200" spc="-50" dirty="0">
                <a:latin typeface="Calibri Light"/>
                <a:cs typeface="Calibri Light"/>
              </a:rPr>
              <a:t> </a:t>
            </a:r>
            <a:r>
              <a:rPr sz="2200" spc="-10" dirty="0">
                <a:latin typeface="Calibri Light"/>
                <a:cs typeface="Calibri Light"/>
              </a:rPr>
              <a:t>Learning</a:t>
            </a:r>
            <a:endParaRPr sz="220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71234" y="861059"/>
            <a:ext cx="574675" cy="42545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214629">
              <a:lnSpc>
                <a:spcPct val="100000"/>
              </a:lnSpc>
            </a:pP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2025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8966" y="8698229"/>
            <a:ext cx="986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PRESENTED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BY-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11679" y="8698229"/>
            <a:ext cx="1466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DHARMENDRA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KUMAR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78966" y="9612579"/>
            <a:ext cx="36182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7E7E7E"/>
                </a:solidFill>
                <a:latin typeface="Calibri"/>
                <a:cs typeface="Calibri"/>
              </a:rPr>
              <a:t>DIGICROME</a:t>
            </a:r>
            <a:r>
              <a:rPr sz="9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7E7E7E"/>
                </a:solidFill>
                <a:latin typeface="Calibri"/>
                <a:cs typeface="Calibri"/>
              </a:rPr>
              <a:t>ACDEMY</a:t>
            </a:r>
            <a:r>
              <a:rPr sz="9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7E7E7E"/>
                </a:solidFill>
                <a:latin typeface="Calibri"/>
                <a:cs typeface="Calibri"/>
              </a:rPr>
              <a:t>|</a:t>
            </a:r>
            <a:r>
              <a:rPr sz="9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7E7E7E"/>
                </a:solidFill>
                <a:latin typeface="Calibri"/>
                <a:cs typeface="Calibri"/>
              </a:rPr>
              <a:t>c-108,</a:t>
            </a:r>
            <a:r>
              <a:rPr sz="9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9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7E7E7E"/>
                </a:solidFill>
                <a:latin typeface="Calibri"/>
                <a:cs typeface="Calibri"/>
              </a:rPr>
              <a:t>Block,</a:t>
            </a:r>
            <a:r>
              <a:rPr sz="9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7E7E7E"/>
                </a:solidFill>
                <a:latin typeface="Calibri"/>
                <a:cs typeface="Calibri"/>
              </a:rPr>
              <a:t>Sector</a:t>
            </a:r>
            <a:r>
              <a:rPr sz="9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7E7E7E"/>
                </a:solidFill>
                <a:latin typeface="Calibri"/>
                <a:cs typeface="Calibri"/>
              </a:rPr>
              <a:t>02,</a:t>
            </a:r>
            <a:r>
              <a:rPr sz="9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7E7E7E"/>
                </a:solidFill>
                <a:latin typeface="Calibri"/>
                <a:cs typeface="Calibri"/>
              </a:rPr>
              <a:t>Noida</a:t>
            </a:r>
            <a:r>
              <a:rPr sz="9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7E7E7E"/>
                </a:solidFill>
                <a:latin typeface="Calibri"/>
                <a:cs typeface="Calibri"/>
              </a:rPr>
              <a:t>Utter</a:t>
            </a:r>
            <a:r>
              <a:rPr sz="9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7E7E7E"/>
                </a:solidFill>
                <a:latin typeface="Calibri"/>
                <a:cs typeface="Calibri"/>
              </a:rPr>
              <a:t>Pradesh</a:t>
            </a:r>
            <a:r>
              <a:rPr sz="9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7E7E7E"/>
                </a:solidFill>
                <a:latin typeface="Calibri"/>
                <a:cs typeface="Calibri"/>
              </a:rPr>
              <a:t>201301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9153" y="3904614"/>
            <a:ext cx="5055870" cy="535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8-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Model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Evaluation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and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Performance</a:t>
            </a:r>
            <a:r>
              <a:rPr sz="1100" b="1" spc="-35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Assessment</a:t>
            </a:r>
            <a:r>
              <a:rPr sz="1100" spc="-10" dirty="0"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Evaluate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trained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models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performance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metrics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such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 </a:t>
            </a:r>
            <a:r>
              <a:rPr sz="1100" b="1" dirty="0">
                <a:latin typeface="Calibri"/>
                <a:cs typeface="Calibri"/>
              </a:rPr>
              <a:t>R²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Mean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Absolute</a:t>
            </a:r>
            <a:r>
              <a:rPr sz="1100" b="1" spc="-10" dirty="0">
                <a:latin typeface="Calibri"/>
                <a:cs typeface="Calibri"/>
              </a:rPr>
              <a:t> Error </a:t>
            </a:r>
            <a:r>
              <a:rPr sz="1100" b="1" dirty="0">
                <a:latin typeface="Calibri"/>
                <a:cs typeface="Calibri"/>
              </a:rPr>
              <a:t>(MAE)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Root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Mean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Squared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Error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(RMSE)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assess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their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prediction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accuracy.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6694862"/>
            <a:ext cx="3790950" cy="45529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400" b="1" dirty="0">
                <a:latin typeface="Calibri"/>
                <a:cs typeface="Calibri"/>
              </a:rPr>
              <a:t>3-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Flow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Chart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of</a:t>
            </a:r>
            <a:r>
              <a:rPr sz="1400" b="1" spc="-10" dirty="0">
                <a:latin typeface="Calibri"/>
                <a:cs typeface="Calibri"/>
              </a:rPr>
              <a:t> Operations</a:t>
            </a:r>
            <a:endParaRPr sz="14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  <a:spcBef>
                <a:spcPts val="170"/>
              </a:spcBef>
            </a:pPr>
            <a:r>
              <a:rPr sz="1100" dirty="0">
                <a:latin typeface="Calibri"/>
                <a:cs typeface="Calibri"/>
              </a:rPr>
              <a:t>Here’s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flowchart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key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steps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involved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project: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914399"/>
            <a:ext cx="5731509" cy="30060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600" y="4436363"/>
            <a:ext cx="4686300" cy="21519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1600" y="7330440"/>
            <a:ext cx="5952490" cy="20629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2809"/>
            <a:ext cx="517080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4.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Python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Codes</a:t>
            </a:r>
            <a:endParaRPr sz="1400">
              <a:latin typeface="Calibri"/>
              <a:cs typeface="Calibri"/>
            </a:endParaRPr>
          </a:p>
          <a:p>
            <a:pPr marL="469265" marR="5080">
              <a:lnSpc>
                <a:spcPct val="101800"/>
              </a:lnSpc>
              <a:spcBef>
                <a:spcPts val="15"/>
              </a:spcBef>
            </a:pP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section,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will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provide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relevant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Python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code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used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project for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data </a:t>
            </a:r>
            <a:r>
              <a:rPr sz="1100" dirty="0">
                <a:latin typeface="Calibri"/>
                <a:cs typeface="Calibri"/>
              </a:rPr>
              <a:t>preprocessing,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EDA,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model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training,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evaluation.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Below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sample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breakdown: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71600" y="1472564"/>
            <a:ext cx="5731510" cy="7494905"/>
            <a:chOff x="1371600" y="1472564"/>
            <a:chExt cx="5731510" cy="74949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0" y="1472564"/>
              <a:ext cx="5731509" cy="68408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600" y="8319770"/>
              <a:ext cx="2057400" cy="6474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9153" y="2265933"/>
            <a:ext cx="11690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Feature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Engineering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3" y="4113402"/>
            <a:ext cx="19475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#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Model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training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(Random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Forest)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175" y="914399"/>
            <a:ext cx="5191125" cy="13144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600" y="2456687"/>
            <a:ext cx="5731509" cy="166801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2129" y="4303775"/>
            <a:ext cx="5680980" cy="38688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9153" y="3604386"/>
            <a:ext cx="163766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#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Predictions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0" dirty="0">
                <a:latin typeface="Calibri"/>
                <a:cs typeface="Calibri"/>
              </a:rPr>
              <a:t> evaluation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564504"/>
            <a:ext cx="5634355" cy="1673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7325" indent="-174625">
              <a:lnSpc>
                <a:spcPct val="100000"/>
              </a:lnSpc>
              <a:spcBef>
                <a:spcPts val="105"/>
              </a:spcBef>
              <a:buAutoNum type="arabicPeriod" startAt="5"/>
              <a:tabLst>
                <a:tab pos="187325" algn="l"/>
              </a:tabLst>
            </a:pPr>
            <a:r>
              <a:rPr sz="1400" b="1" dirty="0">
                <a:latin typeface="Calibri"/>
                <a:cs typeface="Calibri"/>
              </a:rPr>
              <a:t>Screenshot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of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the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Outputs</a:t>
            </a:r>
            <a:endParaRPr sz="1400">
              <a:latin typeface="Calibri"/>
              <a:cs typeface="Calibri"/>
            </a:endParaRPr>
          </a:p>
          <a:p>
            <a:pPr marL="469265" marR="213995">
              <a:lnSpc>
                <a:spcPct val="100899"/>
              </a:lnSpc>
              <a:spcBef>
                <a:spcPts val="35"/>
              </a:spcBef>
            </a:pP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outputs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from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Jupyter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notebook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would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include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various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visualizations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model </a:t>
            </a:r>
            <a:r>
              <a:rPr sz="1100" dirty="0">
                <a:latin typeface="Calibri"/>
                <a:cs typeface="Calibri"/>
              </a:rPr>
              <a:t>performance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metrics</a:t>
            </a:r>
            <a:endParaRPr sz="1100">
              <a:latin typeface="Calibri"/>
              <a:cs typeface="Calibri"/>
            </a:endParaRPr>
          </a:p>
          <a:p>
            <a:pPr marL="608330" lvl="1" indent="-139065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608330" algn="l"/>
              </a:tabLst>
            </a:pPr>
            <a:r>
              <a:rPr sz="1100" b="1" dirty="0">
                <a:latin typeface="Calibri"/>
                <a:cs typeface="Calibri"/>
              </a:rPr>
              <a:t>Correlation</a:t>
            </a:r>
            <a:r>
              <a:rPr sz="1100" b="1" spc="-50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Heatmap</a:t>
            </a:r>
            <a:endParaRPr sz="1100">
              <a:latin typeface="Calibri"/>
              <a:cs typeface="Calibri"/>
            </a:endParaRPr>
          </a:p>
          <a:p>
            <a:pPr marL="469265" marR="5080">
              <a:lnSpc>
                <a:spcPct val="109800"/>
              </a:lnSpc>
            </a:pPr>
            <a:r>
              <a:rPr sz="1100" dirty="0">
                <a:latin typeface="Calibri"/>
                <a:cs typeface="Calibri"/>
              </a:rPr>
              <a:t>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Correlation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Heatmap</a:t>
            </a:r>
            <a:r>
              <a:rPr sz="1100" b="1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helps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visualize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correlation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between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various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features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25" dirty="0">
                <a:latin typeface="Calibri"/>
                <a:cs typeface="Calibri"/>
              </a:rPr>
              <a:t> the </a:t>
            </a:r>
            <a:r>
              <a:rPr sz="1100" dirty="0">
                <a:latin typeface="Calibri"/>
                <a:cs typeface="Calibri"/>
              </a:rPr>
              <a:t>dataset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target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(Property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Price).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By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understanding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0" dirty="0">
                <a:latin typeface="Calibri"/>
                <a:cs typeface="Calibri"/>
              </a:rPr>
              <a:t> correlation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between </a:t>
            </a:r>
            <a:r>
              <a:rPr sz="1100" dirty="0">
                <a:latin typeface="Calibri"/>
                <a:cs typeface="Calibri"/>
              </a:rPr>
              <a:t>different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features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target,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can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identify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which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variables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most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strongly</a:t>
            </a:r>
            <a:r>
              <a:rPr sz="1100" spc="-10" dirty="0">
                <a:latin typeface="Calibri"/>
                <a:cs typeface="Calibri"/>
              </a:rPr>
              <a:t> related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property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prices.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This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helps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in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selecting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important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features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building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predictive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model.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914399"/>
            <a:ext cx="5731509" cy="27096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9225" y="3833232"/>
            <a:ext cx="3990975" cy="17522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9153" y="894080"/>
            <a:ext cx="22815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Calibri"/>
                <a:cs typeface="Calibri"/>
              </a:rPr>
              <a:t>Output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1: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Feature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Correlation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Heatmap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3" y="4567554"/>
            <a:ext cx="31032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Output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2: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Prediction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Actual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Prices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(Plot)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269491"/>
            <a:ext cx="5731509" cy="29681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600" y="4959674"/>
            <a:ext cx="5731509" cy="35646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9153" y="3997578"/>
            <a:ext cx="26022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Output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3: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Model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Evaluation Results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8364" y="914399"/>
            <a:ext cx="5464745" cy="30835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9225" y="4347209"/>
            <a:ext cx="4295775" cy="31051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1600" y="7525563"/>
            <a:ext cx="5731509" cy="11305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769974"/>
            <a:ext cx="5577205" cy="163639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1400" b="1" spc="-10" dirty="0">
                <a:latin typeface="Calibri"/>
                <a:cs typeface="Calibri"/>
              </a:rPr>
              <a:t>6-</a:t>
            </a:r>
            <a:r>
              <a:rPr sz="1400" b="1" dirty="0">
                <a:latin typeface="Calibri"/>
                <a:cs typeface="Calibri"/>
              </a:rPr>
              <a:t>Report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on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25" dirty="0">
                <a:latin typeface="Calibri"/>
                <a:cs typeface="Calibri"/>
              </a:rPr>
              <a:t>EDA</a:t>
            </a:r>
            <a:endParaRPr sz="1400">
              <a:latin typeface="Calibri"/>
              <a:cs typeface="Calibri"/>
            </a:endParaRPr>
          </a:p>
          <a:p>
            <a:pPr marL="469265" marR="5080">
              <a:lnSpc>
                <a:spcPct val="110000"/>
              </a:lnSpc>
              <a:spcBef>
                <a:spcPts val="805"/>
              </a:spcBef>
            </a:pPr>
            <a:r>
              <a:rPr sz="1400" spc="-10" dirty="0">
                <a:latin typeface="Calibri"/>
                <a:cs typeface="Calibri"/>
              </a:rPr>
              <a:t>Exploratory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Analysis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(EDA)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involves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visualizing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understanding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patterns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within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dataset.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following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key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observations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were </a:t>
            </a:r>
            <a:r>
              <a:rPr sz="1400" dirty="0">
                <a:latin typeface="Calibri"/>
                <a:cs typeface="Calibri"/>
              </a:rPr>
              <a:t>made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during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EDA</a:t>
            </a:r>
            <a:endParaRPr sz="1400">
              <a:latin typeface="Calibri"/>
              <a:cs typeface="Calibri"/>
            </a:endParaRPr>
          </a:p>
          <a:p>
            <a:pPr marL="925830" indent="-227965">
              <a:lnSpc>
                <a:spcPct val="100000"/>
              </a:lnSpc>
              <a:spcBef>
                <a:spcPts val="155"/>
              </a:spcBef>
              <a:buFont typeface="Wingdings"/>
              <a:buChar char=""/>
              <a:tabLst>
                <a:tab pos="925830" algn="l"/>
              </a:tabLst>
            </a:pPr>
            <a:r>
              <a:rPr sz="1400" b="1" spc="-10" dirty="0">
                <a:latin typeface="Calibri"/>
                <a:cs typeface="Calibri"/>
              </a:rPr>
              <a:t>1-</a:t>
            </a:r>
            <a:r>
              <a:rPr sz="1400" b="1" dirty="0">
                <a:latin typeface="Calibri"/>
                <a:cs typeface="Calibri"/>
              </a:rPr>
              <a:t>Feature</a:t>
            </a:r>
            <a:r>
              <a:rPr sz="1400" b="1" spc="-10" dirty="0">
                <a:latin typeface="Calibri"/>
                <a:cs typeface="Calibri"/>
              </a:rPr>
              <a:t> Distribution</a:t>
            </a:r>
            <a:endParaRPr sz="14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latin typeface="Calibri"/>
                <a:cs typeface="Calibri"/>
              </a:rPr>
              <a:t>Above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grade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living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area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9966" y="5549264"/>
            <a:ext cx="20180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Total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square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feet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basement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2656331"/>
            <a:ext cx="6156959" cy="28872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5298" y="5859256"/>
            <a:ext cx="5659401" cy="27573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9153" y="894333"/>
            <a:ext cx="17830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Type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PropertyFooting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3" y="6006464"/>
            <a:ext cx="10572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Property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Price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8374" y="1189235"/>
            <a:ext cx="5724735" cy="45796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600" y="6272178"/>
            <a:ext cx="4937760" cy="27237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9966" y="894333"/>
            <a:ext cx="22123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Distribution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Property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Prices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3" y="4287748"/>
            <a:ext cx="5128260" cy="7283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469265" indent="-227965">
              <a:lnSpc>
                <a:spcPct val="100000"/>
              </a:lnSpc>
              <a:spcBef>
                <a:spcPts val="265"/>
              </a:spcBef>
              <a:buFont typeface="Wingdings"/>
              <a:buChar char=""/>
              <a:tabLst>
                <a:tab pos="469265" algn="l"/>
              </a:tabLst>
            </a:pPr>
            <a:r>
              <a:rPr sz="1400" spc="-10" dirty="0">
                <a:latin typeface="Calibri"/>
                <a:cs typeface="Calibri"/>
              </a:rPr>
              <a:t>2-</a:t>
            </a:r>
            <a:r>
              <a:rPr sz="1400" dirty="0">
                <a:latin typeface="Calibri"/>
                <a:cs typeface="Calibri"/>
              </a:rPr>
              <a:t>Correlation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9300"/>
              </a:lnSpc>
              <a:spcBef>
                <a:spcPts val="10"/>
              </a:spcBef>
            </a:pPr>
            <a:r>
              <a:rPr sz="1400" dirty="0">
                <a:latin typeface="Calibri"/>
                <a:cs typeface="Calibri"/>
              </a:rPr>
              <a:t>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correlation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heatmap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was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created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identify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which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features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have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the </a:t>
            </a:r>
            <a:r>
              <a:rPr sz="1400" dirty="0">
                <a:latin typeface="Calibri"/>
                <a:cs typeface="Calibri"/>
              </a:rPr>
              <a:t>highest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correlation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target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variable,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Property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Price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149095"/>
            <a:ext cx="5731509" cy="30935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600" y="5030723"/>
            <a:ext cx="5731509" cy="31121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9153" y="873606"/>
            <a:ext cx="5290185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Box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Plots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visualize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distribution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property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prices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across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different </a:t>
            </a:r>
            <a:r>
              <a:rPr sz="1400" dirty="0">
                <a:latin typeface="Calibri"/>
                <a:cs typeface="Calibri"/>
              </a:rPr>
              <a:t>Physical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location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within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Ames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city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limits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Property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Price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3" y="4434966"/>
            <a:ext cx="14090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Out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lair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boxplot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937" y="1382902"/>
            <a:ext cx="5578172" cy="30543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0019" y="4689360"/>
            <a:ext cx="5969960" cy="47541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1325625"/>
            <a:ext cx="5742305" cy="6561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225" indent="-263525">
              <a:lnSpc>
                <a:spcPct val="100000"/>
              </a:lnSpc>
              <a:spcBef>
                <a:spcPts val="100"/>
              </a:spcBef>
              <a:buSzPct val="111111"/>
              <a:buAutoNum type="arabicPlain"/>
              <a:tabLst>
                <a:tab pos="276225" algn="l"/>
              </a:tabLst>
            </a:pPr>
            <a:r>
              <a:rPr sz="1800" dirty="0">
                <a:latin typeface="Calibri"/>
                <a:cs typeface="Calibri"/>
              </a:rPr>
              <a:t>Project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Summary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Report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Structure</a:t>
            </a:r>
            <a:endParaRPr sz="1800">
              <a:latin typeface="Calibri"/>
              <a:cs typeface="Calibri"/>
            </a:endParaRPr>
          </a:p>
          <a:p>
            <a:pPr marL="468630" lvl="1" indent="-227329">
              <a:lnSpc>
                <a:spcPct val="100000"/>
              </a:lnSpc>
              <a:spcBef>
                <a:spcPts val="1070"/>
              </a:spcBef>
              <a:buAutoNum type="arabicPeriod"/>
              <a:tabLst>
                <a:tab pos="468630" algn="l"/>
              </a:tabLst>
            </a:pPr>
            <a:r>
              <a:rPr sz="1400" dirty="0">
                <a:latin typeface="Calibri"/>
                <a:cs typeface="Calibri"/>
              </a:rPr>
              <a:t>Introduction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Project</a:t>
            </a:r>
            <a:endParaRPr sz="1400">
              <a:latin typeface="Calibri"/>
              <a:cs typeface="Calibri"/>
            </a:endParaRPr>
          </a:p>
          <a:p>
            <a:pPr marL="469265" marR="5080" lvl="1" indent="-228600">
              <a:lnSpc>
                <a:spcPts val="1380"/>
              </a:lnSpc>
              <a:spcBef>
                <a:spcPts val="235"/>
              </a:spcBef>
              <a:buAutoNum type="arabicPeriod"/>
              <a:tabLst>
                <a:tab pos="469265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real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estate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market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most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dynamic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crucial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sectors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global </a:t>
            </a:r>
            <a:r>
              <a:rPr sz="1200" dirty="0">
                <a:latin typeface="Times New Roman"/>
                <a:cs typeface="Times New Roman"/>
              </a:rPr>
              <a:t>economy,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where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pricing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decisions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often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complex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influenced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various</a:t>
            </a:r>
            <a:r>
              <a:rPr sz="1200" spc="5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such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property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characteristics,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location,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market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trends,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0" dirty="0">
                <a:latin typeface="Times New Roman"/>
                <a:cs typeface="Times New Roman"/>
              </a:rPr>
              <a:t> external </a:t>
            </a:r>
            <a:r>
              <a:rPr sz="1200" dirty="0">
                <a:latin typeface="Times New Roman"/>
                <a:cs typeface="Times New Roman"/>
              </a:rPr>
              <a:t>conditions.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Accurate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property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price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prediction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essential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buyers,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sellers,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real </a:t>
            </a:r>
            <a:r>
              <a:rPr sz="1200" dirty="0">
                <a:latin typeface="Times New Roman"/>
                <a:cs typeface="Times New Roman"/>
              </a:rPr>
              <a:t>estate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agents,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investors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make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informed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decisions,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ensuring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fair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transactions</a:t>
            </a:r>
            <a:r>
              <a:rPr sz="1200" spc="-25" dirty="0">
                <a:latin typeface="Times New Roman"/>
                <a:cs typeface="Times New Roman"/>
              </a:rPr>
              <a:t> and </a:t>
            </a:r>
            <a:r>
              <a:rPr sz="1200" dirty="0">
                <a:latin typeface="Times New Roman"/>
                <a:cs typeface="Times New Roman"/>
              </a:rPr>
              <a:t>profitable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investments.</a:t>
            </a:r>
            <a:endParaRPr sz="1200">
              <a:latin typeface="Times New Roman"/>
              <a:cs typeface="Times New Roman"/>
            </a:endParaRPr>
          </a:p>
          <a:p>
            <a:pPr marL="469265" lvl="1" indent="-227965">
              <a:lnSpc>
                <a:spcPts val="1315"/>
              </a:lnSpc>
              <a:buAutoNum type="arabicPeriod"/>
              <a:tabLst>
                <a:tab pos="469265" algn="l"/>
              </a:tabLst>
            </a:pP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vast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amount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real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estate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available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today,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machine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learning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techniques</a:t>
            </a:r>
            <a:endParaRPr sz="1200">
              <a:latin typeface="Times New Roman"/>
              <a:cs typeface="Times New Roman"/>
            </a:endParaRPr>
          </a:p>
          <a:p>
            <a:pPr marL="469265" marR="107950">
              <a:lnSpc>
                <a:spcPts val="1380"/>
              </a:lnSpc>
              <a:spcBef>
                <a:spcPts val="70"/>
              </a:spcBef>
            </a:pP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significant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advantages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analysing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historical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property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make </a:t>
            </a:r>
            <a:r>
              <a:rPr sz="1200" dirty="0">
                <a:latin typeface="Times New Roman"/>
                <a:cs typeface="Times New Roman"/>
              </a:rPr>
              <a:t>reliable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predictions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about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property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prices.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Traditional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methods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valuation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often </a:t>
            </a:r>
            <a:r>
              <a:rPr sz="1200" dirty="0">
                <a:latin typeface="Times New Roman"/>
                <a:cs typeface="Times New Roman"/>
              </a:rPr>
              <a:t>subjective,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while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machine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learning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leverage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data-</a:t>
            </a:r>
            <a:r>
              <a:rPr sz="1200" dirty="0">
                <a:latin typeface="Times New Roman"/>
                <a:cs typeface="Times New Roman"/>
              </a:rPr>
              <a:t>driven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approaches, </a:t>
            </a:r>
            <a:r>
              <a:rPr sz="1200" dirty="0">
                <a:latin typeface="Times New Roman"/>
                <a:cs typeface="Times New Roman"/>
              </a:rPr>
              <a:t>offering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improved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accuracy,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speed,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objectivity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estimating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property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values.</a:t>
            </a:r>
            <a:endParaRPr sz="1200">
              <a:latin typeface="Times New Roman"/>
              <a:cs typeface="Times New Roman"/>
            </a:endParaRPr>
          </a:p>
          <a:p>
            <a:pPr marL="469265" marR="85090" lvl="1" indent="-228600">
              <a:lnSpc>
                <a:spcPts val="1380"/>
              </a:lnSpc>
              <a:buAutoNum type="arabicPeriod" startAt="4"/>
              <a:tabLst>
                <a:tab pos="469265" algn="l"/>
              </a:tabLst>
            </a:pP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project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focuses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predicting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property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prices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using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machine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learning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algorithms </a:t>
            </a:r>
            <a:r>
              <a:rPr sz="1200" dirty="0">
                <a:latin typeface="Times New Roman"/>
                <a:cs typeface="Times New Roman"/>
              </a:rPr>
              <a:t>based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collected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properties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Ames,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Iowa,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specifically </a:t>
            </a:r>
            <a:r>
              <a:rPr sz="1200" dirty="0">
                <a:latin typeface="Times New Roman"/>
                <a:cs typeface="Times New Roman"/>
              </a:rPr>
              <a:t>utilizing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Ames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Housing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dataset</a:t>
            </a:r>
            <a:r>
              <a:rPr sz="1200" dirty="0">
                <a:latin typeface="Times New Roman"/>
                <a:cs typeface="Times New Roman"/>
              </a:rPr>
              <a:t>.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dataset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contains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various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property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features </a:t>
            </a:r>
            <a:r>
              <a:rPr sz="1200" dirty="0">
                <a:latin typeface="Times New Roman"/>
                <a:cs typeface="Times New Roman"/>
              </a:rPr>
              <a:t>such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property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size,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year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built,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quality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ratings,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rooms,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neighborhood </a:t>
            </a:r>
            <a:r>
              <a:rPr sz="1200" dirty="0">
                <a:latin typeface="Times New Roman"/>
                <a:cs typeface="Times New Roman"/>
              </a:rPr>
              <a:t>information,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more.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building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predictive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project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aims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help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real </a:t>
            </a:r>
            <a:r>
              <a:rPr sz="1200" dirty="0">
                <a:latin typeface="Times New Roman"/>
                <a:cs typeface="Times New Roman"/>
              </a:rPr>
              <a:t>estate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professionals,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buyers,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sellers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make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accurate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assessments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property </a:t>
            </a:r>
            <a:r>
              <a:rPr sz="1200" dirty="0">
                <a:latin typeface="Times New Roman"/>
                <a:cs typeface="Times New Roman"/>
              </a:rPr>
              <a:t>values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specific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location.</a:t>
            </a:r>
            <a:endParaRPr sz="1200">
              <a:latin typeface="Times New Roman"/>
              <a:cs typeface="Times New Roman"/>
            </a:endParaRPr>
          </a:p>
          <a:p>
            <a:pPr marL="469265" marR="298450" lvl="1" indent="-228600">
              <a:lnSpc>
                <a:spcPts val="1380"/>
              </a:lnSpc>
              <a:buAutoNum type="arabicPeriod" startAt="4"/>
              <a:tabLst>
                <a:tab pos="469265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project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involves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several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stages,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including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collection,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preprocessing, </a:t>
            </a:r>
            <a:r>
              <a:rPr sz="1200" dirty="0">
                <a:latin typeface="Times New Roman"/>
                <a:cs typeface="Times New Roman"/>
              </a:rPr>
              <a:t>exploratory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analysis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(EDA),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feature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engineering,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development,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  <a:p>
            <a:pPr marL="469265" marR="44450">
              <a:lnSpc>
                <a:spcPts val="1380"/>
              </a:lnSpc>
            </a:pPr>
            <a:r>
              <a:rPr sz="1200" dirty="0">
                <a:latin typeface="Times New Roman"/>
                <a:cs typeface="Times New Roman"/>
              </a:rPr>
              <a:t>performance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evaluation.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ultimate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goal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create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predict </a:t>
            </a:r>
            <a:r>
              <a:rPr sz="1200" dirty="0">
                <a:latin typeface="Times New Roman"/>
                <a:cs typeface="Times New Roman"/>
              </a:rPr>
              <a:t>property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prices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based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these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features,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offering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insights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most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influential </a:t>
            </a:r>
            <a:r>
              <a:rPr sz="1200" dirty="0">
                <a:latin typeface="Times New Roman"/>
                <a:cs typeface="Times New Roman"/>
              </a:rPr>
              <a:t>factors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tool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applied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real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estate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future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price predictions.</a:t>
            </a:r>
            <a:endParaRPr sz="1200">
              <a:latin typeface="Times New Roman"/>
              <a:cs typeface="Times New Roman"/>
            </a:endParaRPr>
          </a:p>
          <a:p>
            <a:pPr marL="469265" marR="16510" lvl="1" indent="-228600" algn="just">
              <a:lnSpc>
                <a:spcPts val="1380"/>
              </a:lnSpc>
              <a:buAutoNum type="arabicPeriod" startAt="6"/>
              <a:tabLst>
                <a:tab pos="469265" algn="l"/>
              </a:tabLst>
            </a:pP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project,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machine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learning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expected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accuracy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range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75%-</a:t>
            </a:r>
            <a:r>
              <a:rPr sz="1200" dirty="0">
                <a:latin typeface="Times New Roman"/>
                <a:cs typeface="Times New Roman"/>
              </a:rPr>
              <a:t>85%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R²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score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developed,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which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deployed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practical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in </a:t>
            </a:r>
            <a:r>
              <a:rPr sz="1200" dirty="0">
                <a:latin typeface="Times New Roman"/>
                <a:cs typeface="Times New Roman"/>
              </a:rPr>
              <a:t>predicting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property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prices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real-</a:t>
            </a:r>
            <a:r>
              <a:rPr sz="1200" dirty="0">
                <a:latin typeface="Times New Roman"/>
                <a:cs typeface="Times New Roman"/>
              </a:rPr>
              <a:t>world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scenarios.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1400" b="1" dirty="0">
                <a:latin typeface="Calibri"/>
                <a:cs typeface="Calibri"/>
              </a:rPr>
              <a:t>2.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Objectives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of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the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Project</a:t>
            </a:r>
            <a:endParaRPr sz="1400">
              <a:latin typeface="Calibri"/>
              <a:cs typeface="Calibri"/>
            </a:endParaRPr>
          </a:p>
          <a:p>
            <a:pPr marL="469265" marR="250190">
              <a:lnSpc>
                <a:spcPct val="101699"/>
              </a:lnSpc>
              <a:spcBef>
                <a:spcPts val="10"/>
              </a:spcBef>
            </a:pPr>
            <a:r>
              <a:rPr sz="1200" dirty="0">
                <a:latin typeface="Calibri"/>
                <a:cs typeface="Calibri"/>
              </a:rPr>
              <a:t>Outline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specific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objectives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or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goals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project,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ensuring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cover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all </a:t>
            </a:r>
            <a:r>
              <a:rPr sz="1200" dirty="0">
                <a:latin typeface="Calibri"/>
                <a:cs typeface="Calibri"/>
              </a:rPr>
              <a:t>major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components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project</a:t>
            </a:r>
            <a:endParaRPr sz="12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  <a:spcBef>
                <a:spcPts val="20"/>
              </a:spcBef>
            </a:pPr>
            <a:r>
              <a:rPr sz="1200" spc="-10" dirty="0">
                <a:latin typeface="Calibri"/>
                <a:cs typeface="Calibri"/>
              </a:rPr>
              <a:t>1-</a:t>
            </a:r>
            <a:r>
              <a:rPr sz="1200" dirty="0">
                <a:latin typeface="Calibri"/>
                <a:cs typeface="Calibri"/>
              </a:rPr>
              <a:t>Collect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clean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estate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predicting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property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prices.</a:t>
            </a:r>
            <a:endParaRPr sz="12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  <a:spcBef>
                <a:spcPts val="25"/>
              </a:spcBef>
            </a:pPr>
            <a:r>
              <a:rPr sz="1200" b="1" dirty="0">
                <a:latin typeface="Calibri"/>
                <a:cs typeface="Calibri"/>
              </a:rPr>
              <a:t>Property_data.csv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2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file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showing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format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submitting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predictions.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8797" y="1129030"/>
            <a:ext cx="1197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Remove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Out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lair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71600" y="1382902"/>
            <a:ext cx="6073140" cy="8315325"/>
            <a:chOff x="1371600" y="1382902"/>
            <a:chExt cx="6073140" cy="8315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0" y="1382902"/>
              <a:ext cx="5707394" cy="31146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600" y="4524743"/>
              <a:ext cx="6073140" cy="5173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9153" y="873606"/>
            <a:ext cx="5299075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Scatter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Plots</a:t>
            </a:r>
            <a:r>
              <a:rPr sz="1400" dirty="0">
                <a:latin typeface="Calibri"/>
                <a:cs typeface="Calibri"/>
              </a:rPr>
              <a:t>: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analyse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relationships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between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square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footage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price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Original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Constructed</a:t>
            </a:r>
            <a:r>
              <a:rPr sz="1400" spc="-20" dirty="0">
                <a:latin typeface="Calibri"/>
                <a:cs typeface="Calibri"/>
              </a:rPr>
              <a:t> date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7375245"/>
            <a:ext cx="5694045" cy="239014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87325" indent="-174625">
              <a:lnSpc>
                <a:spcPct val="100000"/>
              </a:lnSpc>
              <a:spcBef>
                <a:spcPts val="1075"/>
              </a:spcBef>
              <a:buAutoNum type="arabicPeriod" startAt="7"/>
              <a:tabLst>
                <a:tab pos="187325" algn="l"/>
              </a:tabLst>
            </a:pPr>
            <a:r>
              <a:rPr sz="1400" b="1" dirty="0">
                <a:latin typeface="Calibri"/>
                <a:cs typeface="Calibri"/>
              </a:rPr>
              <a:t>Learning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Outcomes</a:t>
            </a:r>
            <a:endParaRPr sz="1400">
              <a:latin typeface="Calibri"/>
              <a:cs typeface="Calibri"/>
            </a:endParaRPr>
          </a:p>
          <a:p>
            <a:pPr marL="926465" marR="403860" lvl="1" indent="-228600">
              <a:lnSpc>
                <a:spcPct val="110000"/>
              </a:lnSpc>
              <a:spcBef>
                <a:spcPts val="805"/>
              </a:spcBef>
              <a:buFont typeface="Wingdings"/>
              <a:buChar char=""/>
              <a:tabLst>
                <a:tab pos="926465" algn="l"/>
                <a:tab pos="1957070" algn="l"/>
              </a:tabLst>
            </a:pPr>
            <a:r>
              <a:rPr sz="1400" spc="-10" dirty="0">
                <a:latin typeface="Calibri"/>
                <a:cs typeface="Calibri"/>
              </a:rPr>
              <a:t>1-Understanding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how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handle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both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nominal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10" dirty="0">
                <a:latin typeface="Calibri"/>
                <a:cs typeface="Calibri"/>
              </a:rPr>
              <a:t> ordinal categorical</a:t>
            </a:r>
            <a:r>
              <a:rPr sz="1400" dirty="0">
                <a:latin typeface="Calibri"/>
                <a:cs typeface="Calibri"/>
              </a:rPr>
              <a:t>	</a:t>
            </a:r>
            <a:r>
              <a:rPr sz="1400" spc="-10" dirty="0">
                <a:latin typeface="Calibri"/>
                <a:cs typeface="Calibri"/>
              </a:rPr>
              <a:t>variables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machine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learning</a:t>
            </a:r>
            <a:endParaRPr sz="1400">
              <a:latin typeface="Calibri"/>
              <a:cs typeface="Calibri"/>
            </a:endParaRPr>
          </a:p>
          <a:p>
            <a:pPr marL="926465" indent="-228600">
              <a:lnSpc>
                <a:spcPct val="100000"/>
              </a:lnSpc>
              <a:spcBef>
                <a:spcPts val="240"/>
              </a:spcBef>
              <a:buFont typeface="Symbol"/>
              <a:buChar char=""/>
              <a:tabLst>
                <a:tab pos="926465" algn="l"/>
              </a:tabLst>
            </a:pPr>
            <a:r>
              <a:rPr sz="1400" b="1" dirty="0">
                <a:latin typeface="Calibri"/>
                <a:cs typeface="Calibri"/>
              </a:rPr>
              <a:t>Handling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Nominal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and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Ordinal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Variables</a:t>
            </a:r>
            <a:r>
              <a:rPr sz="1400" spc="-10" dirty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  <a:p>
            <a:pPr marL="1002665" lvl="1" indent="-228600">
              <a:lnSpc>
                <a:spcPct val="100000"/>
              </a:lnSpc>
              <a:spcBef>
                <a:spcPts val="170"/>
              </a:spcBef>
              <a:buSzPct val="85714"/>
              <a:buFont typeface="Symbol"/>
              <a:buChar char=""/>
              <a:tabLst>
                <a:tab pos="1002665" algn="l"/>
              </a:tabLst>
            </a:pPr>
            <a:r>
              <a:rPr sz="1400" dirty="0">
                <a:latin typeface="Calibri"/>
                <a:cs typeface="Calibri"/>
              </a:rPr>
              <a:t>I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learned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how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handle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both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nominal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(categorical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variables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with</a:t>
            </a:r>
            <a:endParaRPr sz="1400">
              <a:latin typeface="Calibri"/>
              <a:cs typeface="Calibri"/>
            </a:endParaRPr>
          </a:p>
          <a:p>
            <a:pPr marL="1002665" marR="8255">
              <a:lnSpc>
                <a:spcPts val="2570"/>
              </a:lnSpc>
              <a:spcBef>
                <a:spcPts val="80"/>
              </a:spcBef>
            </a:pPr>
            <a:r>
              <a:rPr sz="1400" dirty="0">
                <a:latin typeface="Calibri"/>
                <a:cs typeface="Calibri"/>
              </a:rPr>
              <a:t>no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inherent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order,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such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Lot</a:t>
            </a:r>
            <a:r>
              <a:rPr sz="1400" b="1" spc="-3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size</a:t>
            </a:r>
            <a:r>
              <a:rPr sz="1400" b="1" spc="-2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in</a:t>
            </a:r>
            <a:r>
              <a:rPr sz="1400" b="1" spc="-2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square</a:t>
            </a:r>
            <a:r>
              <a:rPr sz="1400" b="1" spc="-2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feet</a:t>
            </a:r>
            <a:r>
              <a:rPr sz="1400" dirty="0">
                <a:latin typeface="Calibri"/>
                <a:cs typeface="Calibri"/>
              </a:rPr>
              <a:t>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Street,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and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Type</a:t>
            </a:r>
            <a:r>
              <a:rPr sz="1400" b="1" spc="-1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of</a:t>
            </a:r>
            <a:r>
              <a:rPr sz="1400" b="1" spc="-2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sale</a:t>
            </a:r>
            <a:r>
              <a:rPr sz="1400" dirty="0">
                <a:latin typeface="Calibri"/>
                <a:cs typeface="Calibri"/>
              </a:rPr>
              <a:t>)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ordinal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variables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(categorical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variables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 </a:t>
            </a:r>
            <a:r>
              <a:rPr sz="1400" dirty="0">
                <a:latin typeface="Calibri"/>
                <a:cs typeface="Calibri"/>
              </a:rPr>
              <a:t>inherent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order,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such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Present</a:t>
            </a:r>
            <a:r>
              <a:rPr sz="1400" b="1" spc="-2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condition</a:t>
            </a:r>
            <a:r>
              <a:rPr sz="1400" b="1" spc="-4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of</a:t>
            </a:r>
            <a:r>
              <a:rPr sz="1400" b="1" spc="-2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the</a:t>
            </a:r>
            <a:r>
              <a:rPr sz="1400" b="1" spc="-2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material</a:t>
            </a:r>
            <a:r>
              <a:rPr sz="1400" b="1" spc="-2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on</a:t>
            </a:r>
            <a:r>
              <a:rPr sz="1400" b="1" spc="-25" dirty="0">
                <a:solidFill>
                  <a:srgbClr val="3B4043"/>
                </a:solidFill>
                <a:latin typeface="Calibri"/>
                <a:cs typeface="Calibri"/>
              </a:rPr>
              <a:t> the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55221" y="1382902"/>
            <a:ext cx="5448300" cy="5919470"/>
            <a:chOff x="1655221" y="1382902"/>
            <a:chExt cx="5448300" cy="59194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5221" y="1382902"/>
              <a:ext cx="5447888" cy="2946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4726" y="4352797"/>
              <a:ext cx="5347339" cy="29491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782167"/>
            <a:ext cx="5520690" cy="8952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065" marR="43180">
              <a:lnSpc>
                <a:spcPct val="152600"/>
              </a:lnSpc>
              <a:spcBef>
                <a:spcPts val="100"/>
              </a:spcBef>
            </a:pP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exterior</a:t>
            </a:r>
            <a:r>
              <a:rPr sz="1400" dirty="0">
                <a:latin typeface="Calibri"/>
                <a:cs typeface="Calibri"/>
              </a:rPr>
              <a:t>,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Kitchen</a:t>
            </a:r>
            <a:r>
              <a:rPr sz="1400" b="1" spc="-3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quality</a:t>
            </a:r>
            <a:r>
              <a:rPr sz="1400" dirty="0">
                <a:latin typeface="Calibri"/>
                <a:cs typeface="Calibri"/>
              </a:rPr>
              <a:t>,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Overall</a:t>
            </a:r>
            <a:r>
              <a:rPr sz="1400" b="1" spc="-3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material</a:t>
            </a:r>
            <a:r>
              <a:rPr sz="1400" b="1" spc="-3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and</a:t>
            </a:r>
            <a:r>
              <a:rPr sz="1400" b="1" spc="-3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3B4043"/>
                </a:solidFill>
                <a:latin typeface="Calibri"/>
                <a:cs typeface="Calibri"/>
              </a:rPr>
              <a:t>finish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quality</a:t>
            </a:r>
            <a:r>
              <a:rPr sz="1400" dirty="0">
                <a:latin typeface="Calibri"/>
                <a:cs typeface="Calibri"/>
              </a:rPr>
              <a:t>).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nominal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variables,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techniques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like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one-hot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encoding </a:t>
            </a:r>
            <a:r>
              <a:rPr sz="1400" dirty="0">
                <a:latin typeface="Calibri"/>
                <a:cs typeface="Calibri"/>
              </a:rPr>
              <a:t>are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used,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while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ordinal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variables,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label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encoding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custom </a:t>
            </a:r>
            <a:r>
              <a:rPr sz="1400" dirty="0">
                <a:latin typeface="Calibri"/>
                <a:cs typeface="Calibri"/>
              </a:rPr>
              <a:t>ordinal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encoding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applied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maintain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natural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order.</a:t>
            </a:r>
            <a:endParaRPr sz="1400">
              <a:latin typeface="Calibri"/>
              <a:cs typeface="Calibri"/>
            </a:endParaRPr>
          </a:p>
          <a:p>
            <a:pPr marL="774065" indent="-228600">
              <a:lnSpc>
                <a:spcPct val="100000"/>
              </a:lnSpc>
              <a:spcBef>
                <a:spcPts val="950"/>
              </a:spcBef>
              <a:buFont typeface="Symbol"/>
              <a:buChar char=""/>
              <a:tabLst>
                <a:tab pos="774065" algn="l"/>
              </a:tabLst>
            </a:pPr>
            <a:r>
              <a:rPr sz="1400" b="1" dirty="0">
                <a:latin typeface="Calibri"/>
                <a:cs typeface="Calibri"/>
              </a:rPr>
              <a:t>Feature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Engineering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and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Encoding</a:t>
            </a:r>
            <a:r>
              <a:rPr sz="1400" spc="-10" dirty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  <a:p>
            <a:pPr marL="774065" marR="6350">
              <a:lnSpc>
                <a:spcPct val="109800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I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gained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deeper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understanding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how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properly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encode</a:t>
            </a:r>
            <a:r>
              <a:rPr sz="1400" spc="5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these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variables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make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them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usable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machine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learning</a:t>
            </a:r>
            <a:r>
              <a:rPr sz="1400" spc="5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models.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Ordinal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encoding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ensures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relationships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between </a:t>
            </a:r>
            <a:r>
              <a:rPr sz="1400" dirty="0">
                <a:latin typeface="Calibri"/>
                <a:cs typeface="Calibri"/>
              </a:rPr>
              <a:t>categories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are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preserved,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whereas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one-</a:t>
            </a:r>
            <a:r>
              <a:rPr sz="1400" dirty="0">
                <a:latin typeface="Calibri"/>
                <a:cs typeface="Calibri"/>
              </a:rPr>
              <a:t>hot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encoding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helps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in </a:t>
            </a:r>
            <a:r>
              <a:rPr sz="1400" spc="-10" dirty="0">
                <a:latin typeface="Calibri"/>
                <a:cs typeface="Calibri"/>
              </a:rPr>
              <a:t>representing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nominal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variables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binary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features.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This</a:t>
            </a:r>
            <a:r>
              <a:rPr sz="1400" spc="5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distinction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crucial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when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building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model,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treating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ordinal </a:t>
            </a:r>
            <a:r>
              <a:rPr sz="1400" dirty="0">
                <a:latin typeface="Calibri"/>
                <a:cs typeface="Calibri"/>
              </a:rPr>
              <a:t>variable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nominal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might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lead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loss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useful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information</a:t>
            </a:r>
            <a:r>
              <a:rPr sz="1400" spc="50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about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order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categories</a:t>
            </a:r>
            <a:endParaRPr sz="1400">
              <a:latin typeface="Calibri"/>
              <a:cs typeface="Calibri"/>
            </a:endParaRPr>
          </a:p>
          <a:p>
            <a:pPr marL="774065" indent="-228600">
              <a:lnSpc>
                <a:spcPct val="100000"/>
              </a:lnSpc>
              <a:spcBef>
                <a:spcPts val="240"/>
              </a:spcBef>
              <a:buFont typeface="Symbol"/>
              <a:buChar char=""/>
              <a:tabLst>
                <a:tab pos="774065" algn="l"/>
              </a:tabLst>
            </a:pPr>
            <a:r>
              <a:rPr sz="1400" b="1" dirty="0">
                <a:latin typeface="Calibri"/>
                <a:cs typeface="Calibri"/>
              </a:rPr>
              <a:t>Practical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Applications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of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Encoding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Techniques</a:t>
            </a:r>
            <a:r>
              <a:rPr sz="1400" spc="-10" dirty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  <a:p>
            <a:pPr marL="774065" marR="67310">
              <a:lnSpc>
                <a:spcPct val="109800"/>
              </a:lnSpc>
            </a:pPr>
            <a:r>
              <a:rPr sz="1400" dirty="0">
                <a:latin typeface="Calibri"/>
                <a:cs typeface="Calibri"/>
              </a:rPr>
              <a:t>I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also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learned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importance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using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techniques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like </a:t>
            </a:r>
            <a:r>
              <a:rPr sz="1400" spc="-10" dirty="0">
                <a:latin typeface="Calibri"/>
                <a:cs typeface="Calibri"/>
              </a:rPr>
              <a:t>LabelEncoder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10" dirty="0">
                <a:latin typeface="Calibri"/>
                <a:cs typeface="Calibri"/>
              </a:rPr>
              <a:t> OneHotEncoder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from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libraries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like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Scikit-</a:t>
            </a:r>
            <a:r>
              <a:rPr sz="1400" spc="-10" dirty="0">
                <a:latin typeface="Calibri"/>
                <a:cs typeface="Calibri"/>
              </a:rPr>
              <a:t>Learn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how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select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appropriate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encoding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strategy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on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type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categorical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variable.</a:t>
            </a:r>
            <a:endParaRPr sz="1400">
              <a:latin typeface="Calibri"/>
              <a:cs typeface="Calibri"/>
            </a:endParaRPr>
          </a:p>
          <a:p>
            <a:pPr marL="240665" marR="90805" indent="-228600">
              <a:lnSpc>
                <a:spcPct val="109300"/>
              </a:lnSpc>
              <a:spcBef>
                <a:spcPts val="15"/>
              </a:spcBef>
              <a:buFont typeface="Wingdings"/>
              <a:buChar char=""/>
              <a:tabLst>
                <a:tab pos="240665" algn="l"/>
              </a:tabLst>
            </a:pPr>
            <a:r>
              <a:rPr sz="1400" spc="-10" dirty="0">
                <a:latin typeface="Calibri"/>
                <a:cs typeface="Calibri"/>
              </a:rPr>
              <a:t>2-</a:t>
            </a:r>
            <a:r>
              <a:rPr sz="1400" dirty="0">
                <a:latin typeface="Calibri"/>
                <a:cs typeface="Calibri"/>
              </a:rPr>
              <a:t>Gained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experience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using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preprocessing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techniques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such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as </a:t>
            </a:r>
            <a:r>
              <a:rPr sz="1400" dirty="0">
                <a:latin typeface="Calibri"/>
                <a:cs typeface="Calibri"/>
              </a:rPr>
              <a:t>scaling,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handling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missing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PCA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improve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model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performance.</a:t>
            </a:r>
            <a:endParaRPr sz="1400">
              <a:latin typeface="Calibri"/>
              <a:cs typeface="Calibri"/>
            </a:endParaRPr>
          </a:p>
          <a:p>
            <a:pPr marL="774065" marR="119380">
              <a:lnSpc>
                <a:spcPct val="109600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By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completing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this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project,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gained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valuable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experience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using various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data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preprocessing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techniques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improve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model performance:</a:t>
            </a:r>
            <a:endParaRPr sz="1400">
              <a:latin typeface="Calibri"/>
              <a:cs typeface="Calibri"/>
            </a:endParaRPr>
          </a:p>
          <a:p>
            <a:pPr marL="774065" lvl="1" indent="-228600">
              <a:lnSpc>
                <a:spcPct val="100000"/>
              </a:lnSpc>
              <a:spcBef>
                <a:spcPts val="240"/>
              </a:spcBef>
              <a:buFont typeface="Symbol"/>
              <a:buChar char=""/>
              <a:tabLst>
                <a:tab pos="774065" algn="l"/>
              </a:tabLst>
            </a:pPr>
            <a:r>
              <a:rPr sz="1400" b="1" spc="-10" dirty="0">
                <a:latin typeface="Calibri"/>
                <a:cs typeface="Calibri"/>
              </a:rPr>
              <a:t>Scaling</a:t>
            </a:r>
            <a:r>
              <a:rPr sz="1400" spc="-10" dirty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  <a:p>
            <a:pPr marL="774065" marR="39370">
              <a:lnSpc>
                <a:spcPct val="109800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I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learned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importance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scaling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numerical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features,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especially </a:t>
            </a:r>
            <a:r>
              <a:rPr sz="1400" dirty="0">
                <a:latin typeface="Calibri"/>
                <a:cs typeface="Calibri"/>
              </a:rPr>
              <a:t>when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dealing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algorithms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like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Linear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Regression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Support </a:t>
            </a:r>
            <a:r>
              <a:rPr sz="1400" dirty="0">
                <a:latin typeface="Calibri"/>
                <a:cs typeface="Calibri"/>
              </a:rPr>
              <a:t>Vector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Machines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that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are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sensitive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scale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data.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By </a:t>
            </a:r>
            <a:r>
              <a:rPr sz="1400" spc="-10" dirty="0">
                <a:latin typeface="Calibri"/>
                <a:cs typeface="Calibri"/>
              </a:rPr>
              <a:t>using</a:t>
            </a:r>
            <a:endParaRPr sz="1400">
              <a:latin typeface="Calibri"/>
              <a:cs typeface="Calibri"/>
            </a:endParaRPr>
          </a:p>
          <a:p>
            <a:pPr marL="774065" marR="5080" lvl="1" indent="-228600">
              <a:lnSpc>
                <a:spcPct val="109700"/>
              </a:lnSpc>
              <a:spcBef>
                <a:spcPts val="80"/>
              </a:spcBef>
              <a:buFont typeface="Symbol"/>
              <a:buChar char=""/>
              <a:tabLst>
                <a:tab pos="774065" algn="l"/>
              </a:tabLst>
            </a:pPr>
            <a:r>
              <a:rPr sz="1400" b="1" dirty="0">
                <a:latin typeface="Calibri"/>
                <a:cs typeface="Calibri"/>
              </a:rPr>
              <a:t>StandardScaler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from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Scikit-</a:t>
            </a:r>
            <a:r>
              <a:rPr sz="1400" dirty="0">
                <a:latin typeface="Calibri"/>
                <a:cs typeface="Calibri"/>
              </a:rPr>
              <a:t>Learn,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was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able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standardize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features,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ensuring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all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variables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have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mean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0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a </a:t>
            </a:r>
            <a:r>
              <a:rPr sz="1400" dirty="0">
                <a:latin typeface="Calibri"/>
                <a:cs typeface="Calibri"/>
              </a:rPr>
              <a:t>standard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deviation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1.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This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helps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model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converge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faster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and </a:t>
            </a:r>
            <a:r>
              <a:rPr sz="1400" dirty="0">
                <a:latin typeface="Calibri"/>
                <a:cs typeface="Calibri"/>
              </a:rPr>
              <a:t>improves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accuracy,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especially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when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features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have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different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units </a:t>
            </a:r>
            <a:r>
              <a:rPr sz="1400" dirty="0">
                <a:latin typeface="Calibri"/>
                <a:cs typeface="Calibri"/>
              </a:rPr>
              <a:t>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magnitudes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(e.g.,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Lot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Size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Square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Feet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square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feet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vs. </a:t>
            </a:r>
            <a:r>
              <a:rPr sz="1400" dirty="0">
                <a:latin typeface="Calibri"/>
                <a:cs typeface="Calibri"/>
              </a:rPr>
              <a:t>Original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Constructed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years).</a:t>
            </a:r>
            <a:endParaRPr sz="1400">
              <a:latin typeface="Calibri"/>
              <a:cs typeface="Calibri"/>
            </a:endParaRPr>
          </a:p>
          <a:p>
            <a:pPr marL="240665" marR="180340" indent="-228600">
              <a:lnSpc>
                <a:spcPct val="109300"/>
              </a:lnSpc>
              <a:spcBef>
                <a:spcPts val="10"/>
              </a:spcBef>
              <a:buFont typeface="Wingdings"/>
              <a:buChar char=""/>
              <a:tabLst>
                <a:tab pos="240665" algn="l"/>
              </a:tabLst>
            </a:pPr>
            <a:r>
              <a:rPr sz="1400" dirty="0">
                <a:latin typeface="Calibri"/>
                <a:cs typeface="Calibri"/>
              </a:rPr>
              <a:t>3-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Ability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perform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exploratory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analysis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uncover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patterns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and </a:t>
            </a:r>
            <a:r>
              <a:rPr sz="1400" dirty="0">
                <a:latin typeface="Calibri"/>
                <a:cs typeface="Calibri"/>
              </a:rPr>
              <a:t>important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variables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dataset.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04" y="873606"/>
            <a:ext cx="5509895" cy="8583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45465" marR="240029">
              <a:lnSpc>
                <a:spcPct val="1095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By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completing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this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project,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developed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ability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to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perform </a:t>
            </a:r>
            <a:r>
              <a:rPr sz="1400" b="1" dirty="0">
                <a:latin typeface="Calibri"/>
                <a:cs typeface="Calibri"/>
              </a:rPr>
              <a:t>exploratory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data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analysis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(EDA)</a:t>
            </a:r>
            <a:r>
              <a:rPr sz="1400" dirty="0">
                <a:latin typeface="Calibri"/>
                <a:cs typeface="Calibri"/>
              </a:rPr>
              <a:t>,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which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helped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uncover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valuable </a:t>
            </a:r>
            <a:r>
              <a:rPr sz="1400" dirty="0">
                <a:latin typeface="Calibri"/>
                <a:cs typeface="Calibri"/>
              </a:rPr>
              <a:t>patterns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identify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important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variables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dataset.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Here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are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key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insights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techniques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learned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during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process:</a:t>
            </a:r>
            <a:endParaRPr sz="1400">
              <a:latin typeface="Calibri"/>
              <a:cs typeface="Calibri"/>
            </a:endParaRPr>
          </a:p>
          <a:p>
            <a:pPr marL="545465">
              <a:lnSpc>
                <a:spcPct val="100000"/>
              </a:lnSpc>
              <a:spcBef>
                <a:spcPts val="975"/>
              </a:spcBef>
            </a:pPr>
            <a:r>
              <a:rPr sz="1400" b="1" dirty="0">
                <a:latin typeface="Calibri"/>
                <a:cs typeface="Calibri"/>
              </a:rPr>
              <a:t>Data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Visualization</a:t>
            </a:r>
            <a:r>
              <a:rPr sz="1400" spc="-10" dirty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  <a:p>
            <a:pPr marL="545465" marR="159385">
              <a:lnSpc>
                <a:spcPct val="109600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I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became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proficient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visualization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tools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like </a:t>
            </a:r>
            <a:r>
              <a:rPr sz="1400" b="1" spc="-10" dirty="0">
                <a:latin typeface="Calibri"/>
                <a:cs typeface="Calibri"/>
              </a:rPr>
              <a:t>matplotlib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seaborn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create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various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plots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helped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understanding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data.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example:</a:t>
            </a:r>
            <a:endParaRPr sz="1400">
              <a:latin typeface="Calibri"/>
              <a:cs typeface="Calibri"/>
            </a:endParaRPr>
          </a:p>
          <a:p>
            <a:pPr marL="240665" marR="127000" indent="-228600">
              <a:lnSpc>
                <a:spcPct val="109500"/>
              </a:lnSpc>
              <a:spcBef>
                <a:spcPts val="810"/>
              </a:spcBef>
              <a:buSzPct val="71428"/>
              <a:buFont typeface="Symbol"/>
              <a:buChar char=""/>
              <a:tabLst>
                <a:tab pos="240665" algn="l"/>
              </a:tabLst>
            </a:pPr>
            <a:r>
              <a:rPr sz="1400" b="1" dirty="0">
                <a:latin typeface="Calibri"/>
                <a:cs typeface="Calibri"/>
              </a:rPr>
              <a:t>Histograms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visualize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distribution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target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variable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(Property </a:t>
            </a:r>
            <a:r>
              <a:rPr sz="1400" dirty="0">
                <a:latin typeface="Calibri"/>
                <a:cs typeface="Calibri"/>
              </a:rPr>
              <a:t>Price)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understand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its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spread.</a:t>
            </a:r>
            <a:endParaRPr sz="14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960"/>
              </a:spcBef>
              <a:buSzPct val="71428"/>
              <a:buFont typeface="Symbol"/>
              <a:buChar char=""/>
              <a:tabLst>
                <a:tab pos="240665" algn="l"/>
              </a:tabLst>
            </a:pPr>
            <a:r>
              <a:rPr sz="1400" b="1" dirty="0">
                <a:latin typeface="Calibri"/>
                <a:cs typeface="Calibri"/>
              </a:rPr>
              <a:t>Boxplots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detect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outliers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features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like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GrLivArea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OverallQual.</a:t>
            </a:r>
            <a:endParaRPr sz="1400">
              <a:latin typeface="Calibri"/>
              <a:cs typeface="Calibri"/>
            </a:endParaRPr>
          </a:p>
          <a:p>
            <a:pPr marL="240665" marR="153035" indent="-228600">
              <a:lnSpc>
                <a:spcPct val="109600"/>
              </a:lnSpc>
              <a:spcBef>
                <a:spcPts val="815"/>
              </a:spcBef>
              <a:buSzPct val="71428"/>
              <a:buFont typeface="Symbol"/>
              <a:buChar char=""/>
              <a:tabLst>
                <a:tab pos="240665" algn="l"/>
              </a:tabLst>
            </a:pPr>
            <a:r>
              <a:rPr sz="1400" b="1" dirty="0">
                <a:latin typeface="Calibri"/>
                <a:cs typeface="Calibri"/>
              </a:rPr>
              <a:t>Correlation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heatmaps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identify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relationships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between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numerical </a:t>
            </a:r>
            <a:r>
              <a:rPr sz="1400" dirty="0">
                <a:latin typeface="Calibri"/>
                <a:cs typeface="Calibri"/>
              </a:rPr>
              <a:t>features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target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variable.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This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helped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pinpoint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which features,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such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Above</a:t>
            </a:r>
            <a:r>
              <a:rPr sz="1400" b="1" spc="-3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grade</a:t>
            </a:r>
            <a:r>
              <a:rPr sz="1400" b="1" spc="-2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(ground)</a:t>
            </a:r>
            <a:r>
              <a:rPr sz="1400" b="1" spc="-2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living</a:t>
            </a:r>
            <a:r>
              <a:rPr sz="1400" b="1" spc="-2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area</a:t>
            </a:r>
            <a:r>
              <a:rPr sz="1400" b="1" spc="-2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3B4043"/>
                </a:solidFill>
                <a:latin typeface="Calibri"/>
                <a:cs typeface="Calibri"/>
              </a:rPr>
              <a:t>square</a:t>
            </a:r>
            <a:r>
              <a:rPr sz="1400" b="1" spc="-3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3B4043"/>
                </a:solidFill>
                <a:latin typeface="Calibri"/>
                <a:cs typeface="Calibri"/>
              </a:rPr>
              <a:t>feet</a:t>
            </a:r>
            <a:r>
              <a:rPr sz="1400" spc="-10" dirty="0">
                <a:latin typeface="Calibri"/>
                <a:cs typeface="Calibri"/>
              </a:rPr>
              <a:t>, TotRmsAbvGrd,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Original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Constructed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date,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strong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correlations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property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prices.</a:t>
            </a:r>
            <a:endParaRPr sz="1400">
              <a:latin typeface="Calibri"/>
              <a:cs typeface="Calibri"/>
            </a:endParaRPr>
          </a:p>
          <a:p>
            <a:pPr marL="240665" indent="-227965">
              <a:lnSpc>
                <a:spcPts val="1410"/>
              </a:lnSpc>
              <a:spcBef>
                <a:spcPts val="940"/>
              </a:spcBef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sz="1200" b="1" dirty="0">
                <a:latin typeface="Times New Roman"/>
                <a:cs typeface="Times New Roman"/>
              </a:rPr>
              <a:t>Univariate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and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Bivariate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Analysis</a:t>
            </a:r>
            <a:r>
              <a:rPr sz="1200" spc="-1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240665" marR="234315">
              <a:lnSpc>
                <a:spcPts val="1380"/>
              </a:lnSpc>
              <a:spcBef>
                <a:spcPts val="70"/>
              </a:spcBef>
            </a:pP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learned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analyse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individual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features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(univariate)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well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relationship </a:t>
            </a:r>
            <a:r>
              <a:rPr sz="1200" dirty="0">
                <a:latin typeface="Times New Roman"/>
                <a:cs typeface="Times New Roman"/>
              </a:rPr>
              <a:t>between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two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variables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(bivariate).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example:</a:t>
            </a:r>
            <a:endParaRPr sz="1200">
              <a:latin typeface="Times New Roman"/>
              <a:cs typeface="Times New Roman"/>
            </a:endParaRPr>
          </a:p>
          <a:p>
            <a:pPr marL="697865" lvl="1" indent="-228600">
              <a:lnSpc>
                <a:spcPts val="1370"/>
              </a:lnSpc>
              <a:buSzPct val="83333"/>
              <a:buFont typeface="Courier New"/>
              <a:buChar char="o"/>
              <a:tabLst>
                <a:tab pos="697865" algn="l"/>
              </a:tabLst>
            </a:pPr>
            <a:r>
              <a:rPr sz="1200" dirty="0">
                <a:latin typeface="Times New Roman"/>
                <a:cs typeface="Times New Roman"/>
              </a:rPr>
              <a:t>Examining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distribution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categorical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variables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like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Physical</a:t>
            </a:r>
            <a:r>
              <a:rPr sz="1200" spc="-2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B4043"/>
                </a:solidFill>
                <a:latin typeface="Calibri"/>
                <a:cs typeface="Calibri"/>
              </a:rPr>
              <a:t>locations</a:t>
            </a:r>
            <a:endParaRPr sz="1200">
              <a:latin typeface="Calibri"/>
              <a:cs typeface="Calibri"/>
            </a:endParaRPr>
          </a:p>
          <a:p>
            <a:pPr marL="697865" marR="47625">
              <a:lnSpc>
                <a:spcPct val="100000"/>
              </a:lnSpc>
              <a:spcBef>
                <a:spcPts val="20"/>
              </a:spcBef>
            </a:pP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within</a:t>
            </a:r>
            <a:r>
              <a:rPr sz="1200" spc="-3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Ames</a:t>
            </a:r>
            <a:r>
              <a:rPr sz="1200" spc="-2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city</a:t>
            </a:r>
            <a:r>
              <a:rPr sz="1200" spc="-3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limits</a:t>
            </a:r>
            <a:r>
              <a:rPr sz="1200" spc="1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helped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understand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property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prices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vary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across </a:t>
            </a:r>
            <a:r>
              <a:rPr sz="1200" dirty="0">
                <a:latin typeface="Times New Roman"/>
                <a:cs typeface="Times New Roman"/>
              </a:rPr>
              <a:t>different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areas.</a:t>
            </a:r>
            <a:endParaRPr sz="1200">
              <a:latin typeface="Times New Roman"/>
              <a:cs typeface="Times New Roman"/>
            </a:endParaRPr>
          </a:p>
          <a:p>
            <a:pPr marL="697865" marR="5080" lvl="1" indent="-228600">
              <a:lnSpc>
                <a:spcPts val="1400"/>
              </a:lnSpc>
              <a:spcBef>
                <a:spcPts val="20"/>
              </a:spcBef>
              <a:buSzPct val="83333"/>
              <a:buFont typeface="Courier New"/>
              <a:buChar char="o"/>
              <a:tabLst>
                <a:tab pos="697865" algn="l"/>
              </a:tabLst>
            </a:pPr>
            <a:r>
              <a:rPr sz="1200" dirty="0">
                <a:latin typeface="Times New Roman"/>
                <a:cs typeface="Times New Roman"/>
              </a:rPr>
              <a:t>Scatter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plots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pairplots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were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explore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relationships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between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multiple </a:t>
            </a:r>
            <a:r>
              <a:rPr sz="1200" dirty="0">
                <a:latin typeface="Times New Roman"/>
                <a:cs typeface="Times New Roman"/>
              </a:rPr>
              <a:t>features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(e.g.,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Overall</a:t>
            </a:r>
            <a:r>
              <a:rPr sz="1200" spc="-1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material</a:t>
            </a:r>
            <a:r>
              <a:rPr sz="1200" spc="-3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and</a:t>
            </a:r>
            <a:r>
              <a:rPr sz="1200" spc="-2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finish</a:t>
            </a:r>
            <a:r>
              <a:rPr sz="1200" spc="-2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quality</a:t>
            </a:r>
            <a:r>
              <a:rPr sz="1200" spc="1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vs.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Courier New"/>
                <a:cs typeface="Courier New"/>
              </a:rPr>
              <a:t>Property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Price</a:t>
            </a:r>
            <a:r>
              <a:rPr sz="1200" dirty="0">
                <a:latin typeface="Times New Roman"/>
                <a:cs typeface="Times New Roman"/>
              </a:rPr>
              <a:t>),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which</a:t>
            </a:r>
            <a:endParaRPr sz="1200">
              <a:latin typeface="Times New Roman"/>
              <a:cs typeface="Times New Roman"/>
            </a:endParaRPr>
          </a:p>
          <a:p>
            <a:pPr marL="697865">
              <a:lnSpc>
                <a:spcPts val="1385"/>
              </a:lnSpc>
            </a:pPr>
            <a:r>
              <a:rPr sz="1200" dirty="0">
                <a:latin typeface="Times New Roman"/>
                <a:cs typeface="Times New Roman"/>
              </a:rPr>
              <a:t>revealed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higher-</a:t>
            </a:r>
            <a:r>
              <a:rPr sz="1200" dirty="0">
                <a:latin typeface="Times New Roman"/>
                <a:cs typeface="Times New Roman"/>
              </a:rPr>
              <a:t>quality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properties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generally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higher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prices.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ts val="1380"/>
              </a:lnSpc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sz="1200" b="1" dirty="0">
                <a:latin typeface="Times New Roman"/>
                <a:cs typeface="Times New Roman"/>
              </a:rPr>
              <a:t>Handling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Missing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spc="-20" dirty="0">
                <a:latin typeface="Times New Roman"/>
                <a:cs typeface="Times New Roman"/>
              </a:rPr>
              <a:t>Data</a:t>
            </a:r>
            <a:r>
              <a:rPr sz="1200" spc="-2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240665" marR="327660">
              <a:lnSpc>
                <a:spcPct val="95400"/>
              </a:lnSpc>
              <a:spcBef>
                <a:spcPts val="40"/>
              </a:spcBef>
            </a:pPr>
            <a:r>
              <a:rPr sz="1200" dirty="0">
                <a:latin typeface="Times New Roman"/>
                <a:cs typeface="Times New Roman"/>
              </a:rPr>
              <a:t>During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EDA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phase,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discovered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columns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missing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applied </a:t>
            </a:r>
            <a:r>
              <a:rPr sz="1200" dirty="0">
                <a:latin typeface="Times New Roman"/>
                <a:cs typeface="Times New Roman"/>
              </a:rPr>
              <a:t>imputation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techniques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fill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missing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values,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ensuring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dataset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remained </a:t>
            </a:r>
            <a:r>
              <a:rPr sz="1200" dirty="0">
                <a:latin typeface="Times New Roman"/>
                <a:cs typeface="Times New Roman"/>
              </a:rPr>
              <a:t>consistent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usable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modelling.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ts val="1350"/>
              </a:lnSpc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sz="1200" b="1" dirty="0">
                <a:latin typeface="Times New Roman"/>
                <a:cs typeface="Times New Roman"/>
              </a:rPr>
              <a:t>Feature</a:t>
            </a:r>
            <a:r>
              <a:rPr sz="1200" b="1" spc="-6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Importance</a:t>
            </a:r>
            <a:r>
              <a:rPr sz="1200" spc="-1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240665">
              <a:lnSpc>
                <a:spcPts val="1395"/>
              </a:lnSpc>
            </a:pPr>
            <a:r>
              <a:rPr sz="1200" dirty="0">
                <a:latin typeface="Times New Roman"/>
                <a:cs typeface="Times New Roman"/>
              </a:rPr>
              <a:t>Through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EDA,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identified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features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directly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impact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property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prices,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such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as</a:t>
            </a:r>
            <a:endParaRPr sz="1200">
              <a:latin typeface="Times New Roman"/>
              <a:cs typeface="Times New Roman"/>
            </a:endParaRPr>
          </a:p>
          <a:p>
            <a:pPr marL="240665">
              <a:lnSpc>
                <a:spcPts val="1425"/>
              </a:lnSpc>
            </a:pP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Overall</a:t>
            </a:r>
            <a:r>
              <a:rPr sz="1200" spc="-1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material</a:t>
            </a:r>
            <a:r>
              <a:rPr sz="1200" spc="-1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and</a:t>
            </a:r>
            <a:r>
              <a:rPr sz="1200" spc="-2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finish</a:t>
            </a:r>
            <a:r>
              <a:rPr sz="1200" spc="-1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quality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Above</a:t>
            </a:r>
            <a:r>
              <a:rPr sz="1200" spc="-1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grade</a:t>
            </a:r>
            <a:r>
              <a:rPr sz="1200" spc="-2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(ground)</a:t>
            </a:r>
            <a:r>
              <a:rPr sz="1200" spc="-2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living</a:t>
            </a:r>
            <a:r>
              <a:rPr sz="1200" spc="-3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area</a:t>
            </a:r>
            <a:r>
              <a:rPr sz="1200" spc="-2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square</a:t>
            </a:r>
            <a:r>
              <a:rPr sz="1200" spc="-2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feet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  <a:p>
            <a:pPr marL="240665" marR="236854">
              <a:lnSpc>
                <a:spcPct val="97100"/>
              </a:lnSpc>
              <a:spcBef>
                <a:spcPts val="50"/>
              </a:spcBef>
            </a:pPr>
            <a:r>
              <a:rPr sz="1000" dirty="0">
                <a:latin typeface="Courier New"/>
                <a:cs typeface="Courier New"/>
              </a:rPr>
              <a:t>Original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Constructed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date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.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Understanding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these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relationships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allowed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focus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most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influential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variables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during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feature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engineering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model selection.</a:t>
            </a: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ts val="1360"/>
              </a:lnSpc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sz="1200" b="1" dirty="0">
                <a:latin typeface="Times New Roman"/>
                <a:cs typeface="Times New Roman"/>
              </a:rPr>
              <a:t>Identifying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Outliers</a:t>
            </a:r>
            <a:r>
              <a:rPr sz="1200" spc="-1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240665">
              <a:lnSpc>
                <a:spcPts val="1420"/>
              </a:lnSpc>
            </a:pP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also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learned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spot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handle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outliers,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especially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features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like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Lot</a:t>
            </a:r>
            <a:r>
              <a:rPr sz="1200" spc="-1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B4043"/>
                </a:solidFill>
                <a:latin typeface="Calibri"/>
                <a:cs typeface="Calibri"/>
              </a:rPr>
              <a:t>configuration</a:t>
            </a:r>
            <a:endParaRPr sz="1200">
              <a:latin typeface="Calibri"/>
              <a:cs typeface="Calibri"/>
            </a:endParaRPr>
          </a:p>
          <a:p>
            <a:pPr marL="240665" marR="149225">
              <a:lnSpc>
                <a:spcPct val="97900"/>
              </a:lnSpc>
              <a:spcBef>
                <a:spcPts val="55"/>
              </a:spcBef>
            </a:pP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Above</a:t>
            </a:r>
            <a:r>
              <a:rPr sz="1200" spc="-1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grade</a:t>
            </a:r>
            <a:r>
              <a:rPr sz="1200" spc="-2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(ground)</a:t>
            </a:r>
            <a:r>
              <a:rPr sz="1200" spc="-3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living</a:t>
            </a:r>
            <a:r>
              <a:rPr sz="1200" spc="-2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area</a:t>
            </a:r>
            <a:r>
              <a:rPr sz="1200" spc="-2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square</a:t>
            </a:r>
            <a:r>
              <a:rPr sz="1200" spc="-2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43"/>
                </a:solidFill>
                <a:latin typeface="Calibri"/>
                <a:cs typeface="Calibri"/>
              </a:rPr>
              <a:t>feet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which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could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distorted</a:t>
            </a:r>
            <a:r>
              <a:rPr sz="1200" spc="-25" dirty="0">
                <a:latin typeface="Times New Roman"/>
                <a:cs typeface="Times New Roman"/>
              </a:rPr>
              <a:t> the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left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untreated.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boxplots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z-</a:t>
            </a:r>
            <a:r>
              <a:rPr sz="1200" dirty="0">
                <a:latin typeface="Times New Roman"/>
                <a:cs typeface="Times New Roman"/>
              </a:rPr>
              <a:t>scores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identify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address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extreme values.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1031"/>
            <a:ext cx="5717540" cy="231648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283210" indent="114300">
              <a:lnSpc>
                <a:spcPct val="95900"/>
              </a:lnSpc>
              <a:spcBef>
                <a:spcPts val="160"/>
              </a:spcBef>
            </a:pPr>
            <a:r>
              <a:rPr sz="1200" dirty="0">
                <a:latin typeface="Times New Roman"/>
                <a:cs typeface="Times New Roman"/>
              </a:rPr>
              <a:t>Overall,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EDA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instrumental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uncovering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underlying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patterns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insights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dataset,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helping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make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informed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decisions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about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which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features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include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5" dirty="0">
                <a:latin typeface="Times New Roman"/>
                <a:cs typeface="Times New Roman"/>
              </a:rPr>
              <a:t> to </a:t>
            </a:r>
            <a:r>
              <a:rPr sz="1200" dirty="0">
                <a:latin typeface="Times New Roman"/>
                <a:cs typeface="Times New Roman"/>
              </a:rPr>
              <a:t>preprocess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phase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foundation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building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robust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predictive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highlighting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variables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influence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property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prices.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78740">
              <a:lnSpc>
                <a:spcPts val="1380"/>
              </a:lnSpc>
              <a:spcBef>
                <a:spcPts val="5"/>
              </a:spcBef>
            </a:pPr>
            <a:r>
              <a:rPr sz="1200" spc="-10" dirty="0">
                <a:latin typeface="Times New Roman"/>
                <a:cs typeface="Times New Roman"/>
              </a:rPr>
              <a:t>4-</a:t>
            </a:r>
            <a:r>
              <a:rPr sz="1200" dirty="0">
                <a:latin typeface="Times New Roman"/>
                <a:cs typeface="Times New Roman"/>
              </a:rPr>
              <a:t>Familiarity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using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different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machine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learning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algorithms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(Linear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Regression,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Random </a:t>
            </a:r>
            <a:r>
              <a:rPr sz="1200" dirty="0">
                <a:latin typeface="Times New Roman"/>
                <a:cs typeface="Times New Roman"/>
              </a:rPr>
              <a:t>Forest,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etc.)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comparing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their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performances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based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metrics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like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R2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score,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MAE,</a:t>
            </a:r>
            <a:r>
              <a:rPr sz="1200" spc="-25" dirty="0">
                <a:latin typeface="Times New Roman"/>
                <a:cs typeface="Times New Roman"/>
              </a:rPr>
              <a:t> and </a:t>
            </a:r>
            <a:r>
              <a:rPr sz="1200" spc="-20" dirty="0">
                <a:latin typeface="Times New Roman"/>
                <a:cs typeface="Times New Roman"/>
              </a:rPr>
              <a:t>RMSE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5080">
              <a:lnSpc>
                <a:spcPts val="1380"/>
              </a:lnSpc>
            </a:pP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completing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project,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gained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familiarity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with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using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different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machine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learning </a:t>
            </a:r>
            <a:r>
              <a:rPr sz="1200" b="1" dirty="0">
                <a:latin typeface="Times New Roman"/>
                <a:cs typeface="Times New Roman"/>
              </a:rPr>
              <a:t>algorithms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including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Linear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Regression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Random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Forest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developed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ability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compare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their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performance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based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metrics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like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R2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score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Mean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Absolute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Error </a:t>
            </a:r>
            <a:r>
              <a:rPr sz="1200" b="1" dirty="0">
                <a:latin typeface="Times New Roman"/>
                <a:cs typeface="Times New Roman"/>
              </a:rPr>
              <a:t>(MAE)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Root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Mean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Squared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Error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(RMSE)</a:t>
            </a:r>
            <a:r>
              <a:rPr sz="1200" dirty="0">
                <a:latin typeface="Times New Roman"/>
                <a:cs typeface="Times New Roman"/>
              </a:rPr>
              <a:t>.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Here’s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learned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during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process: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3706494"/>
            <a:ext cx="5749925" cy="582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165100" algn="l"/>
              </a:tabLst>
            </a:pPr>
            <a:r>
              <a:rPr sz="1200" dirty="0">
                <a:latin typeface="Times New Roman"/>
                <a:cs typeface="Times New Roman"/>
              </a:rPr>
              <a:t>Linear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Regression</a:t>
            </a:r>
            <a:r>
              <a:rPr sz="1200" b="1" spc="-1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1200">
              <a:latin typeface="Times New Roman"/>
              <a:cs typeface="Times New Roman"/>
            </a:endParaRPr>
          </a:p>
          <a:p>
            <a:pPr marL="469265" marR="375285" lvl="1" indent="-228600">
              <a:lnSpc>
                <a:spcPts val="1380"/>
              </a:lnSpc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1" dirty="0">
                <a:latin typeface="Times New Roman"/>
                <a:cs typeface="Times New Roman"/>
              </a:rPr>
              <a:t>Linear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Regression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simple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algorithm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predicting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continuous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target </a:t>
            </a:r>
            <a:r>
              <a:rPr sz="1200" dirty="0">
                <a:latin typeface="Times New Roman"/>
                <a:cs typeface="Times New Roman"/>
              </a:rPr>
              <a:t>variable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(like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property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price)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based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independent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features.</a:t>
            </a:r>
            <a:endParaRPr sz="1200">
              <a:latin typeface="Times New Roman"/>
              <a:cs typeface="Times New Roman"/>
            </a:endParaRPr>
          </a:p>
          <a:p>
            <a:pPr marL="469265" marR="15240" lvl="1" indent="-228600">
              <a:lnSpc>
                <a:spcPts val="1380"/>
              </a:lnSpc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1" dirty="0">
                <a:latin typeface="Times New Roman"/>
                <a:cs typeface="Times New Roman"/>
              </a:rPr>
              <a:t>Model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Fitting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assumes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linear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relationship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between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independent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variables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target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variable.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works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minimizing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sum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squared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errors</a:t>
            </a:r>
            <a:r>
              <a:rPr sz="1200" spc="5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between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predicted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actual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values.</a:t>
            </a:r>
            <a:endParaRPr sz="1200">
              <a:latin typeface="Times New Roman"/>
              <a:cs typeface="Times New Roman"/>
            </a:endParaRPr>
          </a:p>
          <a:p>
            <a:pPr marL="469265" lvl="1" indent="-227965">
              <a:lnSpc>
                <a:spcPts val="1315"/>
              </a:lnSpc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1" dirty="0">
                <a:latin typeface="Times New Roman"/>
                <a:cs typeface="Times New Roman"/>
              </a:rPr>
              <a:t>Performance</a:t>
            </a:r>
            <a:r>
              <a:rPr sz="1200" b="1" spc="-7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Metrics</a:t>
            </a:r>
            <a:r>
              <a:rPr sz="1200" spc="-1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926465" marR="139700" lvl="2" indent="-228600" algn="just">
              <a:lnSpc>
                <a:spcPct val="95900"/>
              </a:lnSpc>
              <a:spcBef>
                <a:spcPts val="30"/>
              </a:spcBef>
              <a:buSzPct val="83333"/>
              <a:buFont typeface="Courier New"/>
              <a:buChar char="o"/>
              <a:tabLst>
                <a:tab pos="926465" algn="l"/>
              </a:tabLst>
            </a:pPr>
            <a:r>
              <a:rPr sz="1200" b="1" dirty="0">
                <a:latin typeface="Times New Roman"/>
                <a:cs typeface="Times New Roman"/>
              </a:rPr>
              <a:t>R2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Score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R2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score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Linear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Regression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understanding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much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variance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property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prices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explained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model.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higher </a:t>
            </a:r>
            <a:r>
              <a:rPr sz="1200" dirty="0">
                <a:latin typeface="Times New Roman"/>
                <a:cs typeface="Times New Roman"/>
              </a:rPr>
              <a:t>R2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score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indicates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better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fit.</a:t>
            </a:r>
            <a:endParaRPr sz="1200">
              <a:latin typeface="Times New Roman"/>
              <a:cs typeface="Times New Roman"/>
            </a:endParaRPr>
          </a:p>
          <a:p>
            <a:pPr marL="925830" lvl="2" indent="-227965" algn="just">
              <a:lnSpc>
                <a:spcPts val="1350"/>
              </a:lnSpc>
              <a:buSzPct val="83333"/>
              <a:buFont typeface="Courier New"/>
              <a:buChar char="o"/>
              <a:tabLst>
                <a:tab pos="925830" algn="l"/>
              </a:tabLst>
            </a:pPr>
            <a:r>
              <a:rPr sz="1200" b="1" dirty="0">
                <a:latin typeface="Times New Roman"/>
                <a:cs typeface="Times New Roman"/>
              </a:rPr>
              <a:t>MAE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Mean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Absolute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Error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measured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average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magnitude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marL="926465" marR="68580" algn="just">
              <a:lnSpc>
                <a:spcPts val="1380"/>
              </a:lnSpc>
              <a:spcBef>
                <a:spcPts val="65"/>
              </a:spcBef>
            </a:pPr>
            <a:r>
              <a:rPr sz="1200" dirty="0">
                <a:latin typeface="Times New Roman"/>
                <a:cs typeface="Times New Roman"/>
              </a:rPr>
              <a:t>prediction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errors.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helped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understand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model’s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predictions </a:t>
            </a:r>
            <a:r>
              <a:rPr sz="1200" dirty="0">
                <a:latin typeface="Times New Roman"/>
                <a:cs typeface="Times New Roman"/>
              </a:rPr>
              <a:t>were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true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values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average.</a:t>
            </a:r>
            <a:endParaRPr sz="1200">
              <a:latin typeface="Times New Roman"/>
              <a:cs typeface="Times New Roman"/>
            </a:endParaRPr>
          </a:p>
          <a:p>
            <a:pPr marL="926465" marR="5080" lvl="2" indent="-228600" algn="just">
              <a:lnSpc>
                <a:spcPts val="1380"/>
              </a:lnSpc>
              <a:buSzPct val="83333"/>
              <a:buFont typeface="Courier New"/>
              <a:buChar char="o"/>
              <a:tabLst>
                <a:tab pos="926465" algn="l"/>
              </a:tabLst>
            </a:pPr>
            <a:r>
              <a:rPr sz="1200" b="1" dirty="0">
                <a:latin typeface="Times New Roman"/>
                <a:cs typeface="Times New Roman"/>
              </a:rPr>
              <a:t>RMSE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Root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Mean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Squared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Error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penalized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larger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errors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than</a:t>
            </a:r>
            <a:r>
              <a:rPr sz="1200" spc="-25" dirty="0">
                <a:latin typeface="Times New Roman"/>
                <a:cs typeface="Times New Roman"/>
              </a:rPr>
              <a:t> MAE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helped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indicate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well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performed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respect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outliers.</a:t>
            </a:r>
            <a:endParaRPr sz="1200">
              <a:latin typeface="Times New Roman"/>
              <a:cs typeface="Times New Roman"/>
            </a:endParaRPr>
          </a:p>
          <a:p>
            <a:pPr marL="165100" indent="-152400">
              <a:lnSpc>
                <a:spcPct val="100000"/>
              </a:lnSpc>
              <a:spcBef>
                <a:spcPts val="1310"/>
              </a:spcBef>
              <a:buAutoNum type="arabicPeriod"/>
              <a:tabLst>
                <a:tab pos="165100" algn="l"/>
              </a:tabLst>
            </a:pPr>
            <a:r>
              <a:rPr sz="1200" dirty="0">
                <a:latin typeface="Times New Roman"/>
                <a:cs typeface="Times New Roman"/>
              </a:rPr>
              <a:t>Random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Forest: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</a:pPr>
            <a:endParaRPr sz="1200">
              <a:latin typeface="Times New Roman"/>
              <a:cs typeface="Times New Roman"/>
            </a:endParaRPr>
          </a:p>
          <a:p>
            <a:pPr marL="469265" marR="38100" lvl="1" indent="-228600">
              <a:lnSpc>
                <a:spcPts val="1380"/>
              </a:lnSpc>
              <a:spcBef>
                <a:spcPts val="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1" dirty="0">
                <a:latin typeface="Times New Roman"/>
                <a:cs typeface="Times New Roman"/>
              </a:rPr>
              <a:t>Random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Forest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ensemble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learning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method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creates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forest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decision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trees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combines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their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improve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prediction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accuracy.</a:t>
            </a:r>
            <a:endParaRPr sz="1200">
              <a:latin typeface="Times New Roman"/>
              <a:cs typeface="Times New Roman"/>
            </a:endParaRPr>
          </a:p>
          <a:p>
            <a:pPr marL="469265" marR="7620" lvl="1" indent="-228600">
              <a:lnSpc>
                <a:spcPts val="1380"/>
              </a:lnSpc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1" dirty="0">
                <a:latin typeface="Times New Roman"/>
                <a:cs typeface="Times New Roman"/>
              </a:rPr>
              <a:t>Model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Fitting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algorithm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builds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multiple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decision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trees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random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subsets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averages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their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predictions.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helps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reduce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overfitting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improve</a:t>
            </a:r>
            <a:endParaRPr sz="1200">
              <a:latin typeface="Times New Roman"/>
              <a:cs typeface="Times New Roman"/>
            </a:endParaRPr>
          </a:p>
          <a:p>
            <a:pPr marL="469265">
              <a:lnSpc>
                <a:spcPts val="1315"/>
              </a:lnSpc>
            </a:pPr>
            <a:r>
              <a:rPr sz="1200" dirty="0">
                <a:latin typeface="Times New Roman"/>
                <a:cs typeface="Times New Roman"/>
              </a:rPr>
              <a:t>model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robustness.</a:t>
            </a:r>
            <a:endParaRPr sz="1200">
              <a:latin typeface="Times New Roman"/>
              <a:cs typeface="Times New Roman"/>
            </a:endParaRPr>
          </a:p>
          <a:p>
            <a:pPr marL="469265" lvl="1" indent="-227965">
              <a:lnSpc>
                <a:spcPts val="1380"/>
              </a:lnSpc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1" dirty="0">
                <a:latin typeface="Times New Roman"/>
                <a:cs typeface="Times New Roman"/>
              </a:rPr>
              <a:t>Performance</a:t>
            </a:r>
            <a:r>
              <a:rPr sz="1200" b="1" spc="-7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Metrics</a:t>
            </a:r>
            <a:r>
              <a:rPr sz="1200" spc="-1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926465" marR="198120" lvl="2" indent="-228600">
              <a:lnSpc>
                <a:spcPts val="1380"/>
              </a:lnSpc>
              <a:spcBef>
                <a:spcPts val="65"/>
              </a:spcBef>
              <a:buSzPct val="83333"/>
              <a:buFont typeface="Courier New"/>
              <a:buChar char="o"/>
              <a:tabLst>
                <a:tab pos="926465" algn="l"/>
              </a:tabLst>
            </a:pPr>
            <a:r>
              <a:rPr sz="1200" b="1" dirty="0">
                <a:latin typeface="Times New Roman"/>
                <a:cs typeface="Times New Roman"/>
              </a:rPr>
              <a:t>R2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Score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Random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Forest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generally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produced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higher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R2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score </a:t>
            </a:r>
            <a:r>
              <a:rPr sz="1200" dirty="0">
                <a:latin typeface="Times New Roman"/>
                <a:cs typeface="Times New Roman"/>
              </a:rPr>
              <a:t>compared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Linear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Regression,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indicating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explained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more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variance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property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prices.</a:t>
            </a:r>
            <a:endParaRPr sz="1200">
              <a:latin typeface="Times New Roman"/>
              <a:cs typeface="Times New Roman"/>
            </a:endParaRPr>
          </a:p>
          <a:p>
            <a:pPr marL="926465" marR="359410" lvl="2" indent="-228600">
              <a:lnSpc>
                <a:spcPts val="1380"/>
              </a:lnSpc>
              <a:buSzPct val="83333"/>
              <a:buFont typeface="Courier New"/>
              <a:buChar char="o"/>
              <a:tabLst>
                <a:tab pos="926465" algn="l"/>
              </a:tabLst>
            </a:pPr>
            <a:r>
              <a:rPr sz="1200" b="1" dirty="0">
                <a:latin typeface="Times New Roman"/>
                <a:cs typeface="Times New Roman"/>
              </a:rPr>
              <a:t>MAE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Random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Forest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lower,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reflecting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accurate </a:t>
            </a:r>
            <a:r>
              <a:rPr sz="1200" dirty="0">
                <a:latin typeface="Times New Roman"/>
                <a:cs typeface="Times New Roman"/>
              </a:rPr>
              <a:t>predictions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average.</a:t>
            </a:r>
            <a:endParaRPr sz="1200">
              <a:latin typeface="Times New Roman"/>
              <a:cs typeface="Times New Roman"/>
            </a:endParaRPr>
          </a:p>
          <a:p>
            <a:pPr marL="926465" marR="353695" lvl="2" indent="-228600">
              <a:lnSpc>
                <a:spcPts val="1380"/>
              </a:lnSpc>
              <a:buSzPct val="83333"/>
              <a:buFont typeface="Courier New"/>
              <a:buChar char="o"/>
              <a:tabLst>
                <a:tab pos="926465" algn="l"/>
              </a:tabLst>
            </a:pPr>
            <a:r>
              <a:rPr sz="1200" b="1" dirty="0">
                <a:latin typeface="Times New Roman"/>
                <a:cs typeface="Times New Roman"/>
              </a:rPr>
              <a:t>RMSE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RMSE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Random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Forest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also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lower,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suggesting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25" dirty="0">
                <a:latin typeface="Times New Roman"/>
                <a:cs typeface="Times New Roman"/>
              </a:rPr>
              <a:t> it </a:t>
            </a:r>
            <a:r>
              <a:rPr sz="1200" dirty="0">
                <a:latin typeface="Times New Roman"/>
                <a:cs typeface="Times New Roman"/>
              </a:rPr>
              <a:t>better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handled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outliers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large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prediction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errors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compared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Linear Regression.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1031"/>
            <a:ext cx="5735955" cy="8853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AutoNum type="arabicPeriod" startAt="3"/>
              <a:tabLst>
                <a:tab pos="165100" algn="l"/>
              </a:tabLst>
            </a:pPr>
            <a:r>
              <a:rPr sz="1200" dirty="0">
                <a:latin typeface="Times New Roman"/>
                <a:cs typeface="Times New Roman"/>
              </a:rPr>
              <a:t>Comparison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Performance: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Times New Roman"/>
              <a:buAutoNum type="arabicPeriod" startAt="3"/>
            </a:pPr>
            <a:endParaRPr sz="1200">
              <a:latin typeface="Times New Roman"/>
              <a:cs typeface="Times New Roman"/>
            </a:endParaRPr>
          </a:p>
          <a:p>
            <a:pPr marL="12700" marR="349885">
              <a:lnSpc>
                <a:spcPts val="1380"/>
              </a:lnSpc>
            </a:pP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comparing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performance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Linear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Regression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Random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Forest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same </a:t>
            </a:r>
            <a:r>
              <a:rPr sz="1200" dirty="0">
                <a:latin typeface="Times New Roman"/>
                <a:cs typeface="Times New Roman"/>
              </a:rPr>
              <a:t>dataset,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learned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following: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/>
              <a:cs typeface="Times New Roman"/>
            </a:endParaRPr>
          </a:p>
          <a:p>
            <a:pPr marL="469265" marR="58419" lvl="1" indent="-228600">
              <a:lnSpc>
                <a:spcPts val="1380"/>
              </a:lnSpc>
              <a:spcBef>
                <a:spcPts val="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1" dirty="0">
                <a:latin typeface="Times New Roman"/>
                <a:cs typeface="Times New Roman"/>
              </a:rPr>
              <a:t>Random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Forest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able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capture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complex,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non-</a:t>
            </a:r>
            <a:r>
              <a:rPr sz="1200" dirty="0">
                <a:latin typeface="Times New Roman"/>
                <a:cs typeface="Times New Roman"/>
              </a:rPr>
              <a:t>linear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relationships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between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features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target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variable,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leading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better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lower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prediction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errors </a:t>
            </a:r>
            <a:r>
              <a:rPr sz="1200" dirty="0">
                <a:latin typeface="Times New Roman"/>
                <a:cs typeface="Times New Roman"/>
              </a:rPr>
              <a:t>(as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reflected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higher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R2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scores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lower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RMSE).</a:t>
            </a:r>
            <a:endParaRPr sz="1200">
              <a:latin typeface="Times New Roman"/>
              <a:cs typeface="Times New Roman"/>
            </a:endParaRPr>
          </a:p>
          <a:p>
            <a:pPr marL="469265" marR="5080" lvl="1" indent="-228600">
              <a:lnSpc>
                <a:spcPts val="1380"/>
              </a:lnSpc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1" dirty="0">
                <a:latin typeface="Times New Roman"/>
                <a:cs typeface="Times New Roman"/>
              </a:rPr>
              <a:t>Linear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Regression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although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useful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interpretable,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performed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worse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because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its </a:t>
            </a:r>
            <a:r>
              <a:rPr sz="1200" dirty="0">
                <a:latin typeface="Times New Roman"/>
                <a:cs typeface="Times New Roman"/>
              </a:rPr>
              <a:t>assumption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linearity,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which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didn't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fully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capture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complexity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property</a:t>
            </a:r>
            <a:r>
              <a:rPr sz="1200" spc="5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price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data.</a:t>
            </a:r>
            <a:endParaRPr sz="1200">
              <a:latin typeface="Times New Roman"/>
              <a:cs typeface="Times New Roman"/>
            </a:endParaRPr>
          </a:p>
          <a:p>
            <a:pPr marL="469265" marR="165735" lvl="1" indent="-228600">
              <a:lnSpc>
                <a:spcPts val="1380"/>
              </a:lnSpc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1" dirty="0">
                <a:latin typeface="Times New Roman"/>
                <a:cs typeface="Times New Roman"/>
              </a:rPr>
              <a:t>R2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Score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good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overall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indicator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fit,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MAE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RMSE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provided </a:t>
            </a:r>
            <a:r>
              <a:rPr sz="1200" dirty="0">
                <a:latin typeface="Times New Roman"/>
                <a:cs typeface="Times New Roman"/>
              </a:rPr>
              <a:t>more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detailed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insights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magnitude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model's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errors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ability</a:t>
            </a:r>
            <a:r>
              <a:rPr sz="1200" spc="-25" dirty="0">
                <a:latin typeface="Times New Roman"/>
                <a:cs typeface="Times New Roman"/>
              </a:rPr>
              <a:t> to</a:t>
            </a:r>
            <a:endParaRPr sz="1200">
              <a:latin typeface="Times New Roman"/>
              <a:cs typeface="Times New Roman"/>
            </a:endParaRPr>
          </a:p>
          <a:p>
            <a:pPr marL="469265">
              <a:lnSpc>
                <a:spcPts val="1345"/>
              </a:lnSpc>
            </a:pPr>
            <a:r>
              <a:rPr sz="1200" dirty="0">
                <a:latin typeface="Times New Roman"/>
                <a:cs typeface="Times New Roman"/>
              </a:rPr>
              <a:t>handle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outliers.</a:t>
            </a:r>
            <a:endParaRPr sz="1200">
              <a:latin typeface="Times New Roman"/>
              <a:cs typeface="Times New Roman"/>
            </a:endParaRPr>
          </a:p>
          <a:p>
            <a:pPr marL="165100" indent="-152400">
              <a:lnSpc>
                <a:spcPct val="100000"/>
              </a:lnSpc>
              <a:spcBef>
                <a:spcPts val="1340"/>
              </a:spcBef>
              <a:buAutoNum type="arabicPeriod" startAt="4"/>
              <a:tabLst>
                <a:tab pos="165100" algn="l"/>
              </a:tabLst>
            </a:pP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Insights: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Times New Roman"/>
              <a:buAutoNum type="arabicPeriod" startAt="4"/>
            </a:pPr>
            <a:endParaRPr sz="1200">
              <a:latin typeface="Times New Roman"/>
              <a:cs typeface="Times New Roman"/>
            </a:endParaRPr>
          </a:p>
          <a:p>
            <a:pPr marL="469265" marR="49530" lvl="1" indent="-228600" algn="just">
              <a:lnSpc>
                <a:spcPts val="1380"/>
              </a:lnSpc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1" dirty="0">
                <a:latin typeface="Times New Roman"/>
                <a:cs typeface="Times New Roman"/>
              </a:rPr>
              <a:t>Linear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Regression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works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well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when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relationship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between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variables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linear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there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fewer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outliers,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struggles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complex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datasets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where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non-</a:t>
            </a:r>
            <a:r>
              <a:rPr sz="1200" spc="-10" dirty="0">
                <a:latin typeface="Times New Roman"/>
                <a:cs typeface="Times New Roman"/>
              </a:rPr>
              <a:t>linear </a:t>
            </a:r>
            <a:r>
              <a:rPr sz="1200" dirty="0">
                <a:latin typeface="Times New Roman"/>
                <a:cs typeface="Times New Roman"/>
              </a:rPr>
              <a:t>relationships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exist.</a:t>
            </a:r>
            <a:endParaRPr sz="1200">
              <a:latin typeface="Times New Roman"/>
              <a:cs typeface="Times New Roman"/>
            </a:endParaRPr>
          </a:p>
          <a:p>
            <a:pPr marL="469265" marR="191770" lvl="1" indent="-228600">
              <a:lnSpc>
                <a:spcPts val="1370"/>
              </a:lnSpc>
              <a:spcBef>
                <a:spcPts val="1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1" dirty="0">
                <a:latin typeface="Times New Roman"/>
                <a:cs typeface="Times New Roman"/>
              </a:rPr>
              <a:t>Random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Forest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outperformed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Linear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Regression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able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complex, non-</a:t>
            </a:r>
            <a:r>
              <a:rPr sz="1200" dirty="0">
                <a:latin typeface="Times New Roman"/>
                <a:cs typeface="Times New Roman"/>
              </a:rPr>
              <a:t>linear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patterns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handle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outliers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more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effectively.</a:t>
            </a:r>
            <a:endParaRPr sz="1200">
              <a:latin typeface="Times New Roman"/>
              <a:cs typeface="Times New Roman"/>
            </a:endParaRPr>
          </a:p>
          <a:p>
            <a:pPr marL="469265" marR="64769" lvl="1" indent="-228600">
              <a:lnSpc>
                <a:spcPts val="1380"/>
              </a:lnSpc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comparing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these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two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algorithms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using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R2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MAE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RMSE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able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make </a:t>
            </a:r>
            <a:r>
              <a:rPr sz="1200" dirty="0">
                <a:latin typeface="Times New Roman"/>
                <a:cs typeface="Times New Roman"/>
              </a:rPr>
              <a:t>informed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decisions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selecting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better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which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case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was </a:t>
            </a:r>
            <a:r>
              <a:rPr sz="1200" b="1" spc="-10" dirty="0">
                <a:latin typeface="Times New Roman"/>
                <a:cs typeface="Times New Roman"/>
              </a:rPr>
              <a:t>Random Forest</a:t>
            </a:r>
            <a:r>
              <a:rPr sz="1200" spc="-1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5715">
              <a:lnSpc>
                <a:spcPts val="1380"/>
              </a:lnSpc>
            </a:pPr>
            <a:r>
              <a:rPr sz="1200" dirty="0">
                <a:latin typeface="Times New Roman"/>
                <a:cs typeface="Times New Roman"/>
              </a:rPr>
              <a:t>5-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Improved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knowledge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feature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engineering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evaluation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techniques,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how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interpret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results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machine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learning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model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140970">
              <a:lnSpc>
                <a:spcPts val="1380"/>
              </a:lnSpc>
            </a:pP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completing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project,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improved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my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knowledge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of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feature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engineering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and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model </a:t>
            </a:r>
            <a:r>
              <a:rPr sz="1200" b="1" dirty="0">
                <a:latin typeface="Times New Roman"/>
                <a:cs typeface="Times New Roman"/>
              </a:rPr>
              <a:t>evaluation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techniques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well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interpret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the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results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of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machine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learning </a:t>
            </a:r>
            <a:r>
              <a:rPr sz="1200" b="1" dirty="0">
                <a:latin typeface="Times New Roman"/>
                <a:cs typeface="Times New Roman"/>
              </a:rPr>
              <a:t>model</a:t>
            </a:r>
            <a:r>
              <a:rPr sz="1200" dirty="0">
                <a:latin typeface="Times New Roman"/>
                <a:cs typeface="Times New Roman"/>
              </a:rPr>
              <a:t>.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Here's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detailed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overview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learned: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ts val="1410"/>
              </a:lnSpc>
              <a:spcBef>
                <a:spcPts val="1295"/>
              </a:spcBef>
              <a:buFont typeface="Times New Roman"/>
              <a:buAutoNum type="arabicPeriod"/>
              <a:tabLst>
                <a:tab pos="469265" algn="l"/>
              </a:tabLst>
            </a:pPr>
            <a:r>
              <a:rPr sz="1200" b="1" dirty="0">
                <a:latin typeface="Times New Roman"/>
                <a:cs typeface="Times New Roman"/>
              </a:rPr>
              <a:t>Feature</a:t>
            </a:r>
            <a:r>
              <a:rPr sz="1200" b="1" spc="-6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Engineering</a:t>
            </a:r>
            <a:r>
              <a:rPr sz="1200" spc="-1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ts val="1380"/>
              </a:lnSpc>
              <a:buAutoNum type="arabicPeriod"/>
              <a:tabLst>
                <a:tab pos="469265" algn="l"/>
              </a:tabLst>
            </a:pPr>
            <a:r>
              <a:rPr sz="1200" dirty="0">
                <a:latin typeface="Times New Roman"/>
                <a:cs typeface="Times New Roman"/>
              </a:rPr>
              <a:t>2.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Model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Evaluation</a:t>
            </a:r>
            <a:r>
              <a:rPr sz="1200" b="1" spc="-10" dirty="0">
                <a:latin typeface="Times New Roman"/>
                <a:cs typeface="Times New Roman"/>
              </a:rPr>
              <a:t> Techniques</a:t>
            </a:r>
            <a:endParaRPr sz="1200">
              <a:latin typeface="Times New Roman"/>
              <a:cs typeface="Times New Roman"/>
            </a:endParaRPr>
          </a:p>
          <a:p>
            <a:pPr marL="469265" indent="-227965">
              <a:lnSpc>
                <a:spcPts val="1410"/>
              </a:lnSpc>
              <a:buAutoNum type="arabicPeriod"/>
              <a:tabLst>
                <a:tab pos="469265" algn="l"/>
              </a:tabLst>
            </a:pPr>
            <a:r>
              <a:rPr sz="1200" dirty="0">
                <a:latin typeface="Times New Roman"/>
                <a:cs typeface="Times New Roman"/>
              </a:rPr>
              <a:t>3.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Interpreting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Model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Results</a:t>
            </a:r>
            <a:endParaRPr sz="1200">
              <a:latin typeface="Times New Roman"/>
              <a:cs typeface="Times New Roman"/>
            </a:endParaRPr>
          </a:p>
          <a:p>
            <a:pPr marL="189865" indent="-177165">
              <a:lnSpc>
                <a:spcPct val="100000"/>
              </a:lnSpc>
              <a:spcBef>
                <a:spcPts val="1335"/>
              </a:spcBef>
              <a:buAutoNum type="arabicPeriod" startAt="8"/>
              <a:tabLst>
                <a:tab pos="189865" algn="l"/>
              </a:tabLst>
            </a:pPr>
            <a:r>
              <a:rPr sz="1400" b="1" spc="-10" dirty="0">
                <a:latin typeface="Times New Roman"/>
                <a:cs typeface="Times New Roman"/>
              </a:rPr>
              <a:t>Conclusion</a:t>
            </a:r>
            <a:endParaRPr sz="1400">
              <a:latin typeface="Times New Roman"/>
              <a:cs typeface="Times New Roman"/>
            </a:endParaRPr>
          </a:p>
          <a:p>
            <a:pPr marL="12700" marR="52705">
              <a:lnSpc>
                <a:spcPts val="1380"/>
              </a:lnSpc>
              <a:spcBef>
                <a:spcPts val="1440"/>
              </a:spcBef>
            </a:pP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capstone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project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successfully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demonstrated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application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machine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learning </a:t>
            </a:r>
            <a:r>
              <a:rPr sz="1200" dirty="0">
                <a:latin typeface="Times New Roman"/>
                <a:cs typeface="Times New Roman"/>
              </a:rPr>
              <a:t>techniques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predict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property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prices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various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attributes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such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property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size, </a:t>
            </a:r>
            <a:r>
              <a:rPr sz="1200" dirty="0">
                <a:latin typeface="Times New Roman"/>
                <a:cs typeface="Times New Roman"/>
              </a:rPr>
              <a:t>neighborhood,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amenities,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more.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project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involved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critical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steps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like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collection, </a:t>
            </a:r>
            <a:r>
              <a:rPr sz="1200" dirty="0">
                <a:latin typeface="Times New Roman"/>
                <a:cs typeface="Times New Roman"/>
              </a:rPr>
              <a:t>preprocessing,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feature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engineering,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evaluation,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culminating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development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robust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predictive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model.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200" dirty="0">
                <a:latin typeface="Times New Roman"/>
                <a:cs typeface="Times New Roman"/>
              </a:rPr>
              <a:t>Key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outcomes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include: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Times New Roman"/>
              <a:cs typeface="Times New Roman"/>
            </a:endParaRPr>
          </a:p>
          <a:p>
            <a:pPr marL="469265" marR="38100" lvl="1" indent="-228600">
              <a:lnSpc>
                <a:spcPts val="1380"/>
              </a:lnSpc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1" dirty="0">
                <a:latin typeface="Times New Roman"/>
                <a:cs typeface="Times New Roman"/>
              </a:rPr>
              <a:t>Data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Preprocessing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Through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techniques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such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scaling,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handling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missing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dimensionality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reduction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(PCA),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able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clean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prepare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dataset effectively,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ensuring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optimal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performance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model.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1031"/>
            <a:ext cx="5752465" cy="550354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469265" marR="64769" indent="-228600">
              <a:lnSpc>
                <a:spcPct val="95900"/>
              </a:lnSpc>
              <a:spcBef>
                <a:spcPts val="16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1" dirty="0">
                <a:latin typeface="Times New Roman"/>
                <a:cs typeface="Times New Roman"/>
              </a:rPr>
              <a:t>Feature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Engineering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transforming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selecting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relevant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features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(such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as </a:t>
            </a:r>
            <a:r>
              <a:rPr sz="1200" dirty="0">
                <a:latin typeface="Times New Roman"/>
                <a:cs typeface="Times New Roman"/>
              </a:rPr>
              <a:t>property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age,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square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footage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room,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etc.),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enhanced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model's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ability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capture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complexities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real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estate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market,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improving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predictive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accuracy.</a:t>
            </a:r>
            <a:endParaRPr sz="1200">
              <a:latin typeface="Times New Roman"/>
              <a:cs typeface="Times New Roman"/>
            </a:endParaRPr>
          </a:p>
          <a:p>
            <a:pPr marL="469265" marR="55244" indent="-228600">
              <a:lnSpc>
                <a:spcPts val="1380"/>
              </a:lnSpc>
              <a:spcBef>
                <a:spcPts val="35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1" dirty="0">
                <a:latin typeface="Times New Roman"/>
                <a:cs typeface="Times New Roman"/>
              </a:rPr>
              <a:t>Model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Selection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&amp;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Evaluation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compared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different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machine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learning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algorithms, </a:t>
            </a:r>
            <a:r>
              <a:rPr sz="1200" dirty="0">
                <a:latin typeface="Times New Roman"/>
                <a:cs typeface="Times New Roman"/>
              </a:rPr>
              <a:t>such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Linear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Regression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Random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Forest,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metrics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like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R2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score,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Mean </a:t>
            </a:r>
            <a:r>
              <a:rPr sz="1200" dirty="0">
                <a:latin typeface="Times New Roman"/>
                <a:cs typeface="Times New Roman"/>
              </a:rPr>
              <a:t>Absolute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Error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(MAE),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Root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Mean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Squared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Error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(RMSE).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Random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Forest </a:t>
            </a:r>
            <a:r>
              <a:rPr sz="1200" b="1" dirty="0">
                <a:latin typeface="Times New Roman"/>
                <a:cs typeface="Times New Roman"/>
              </a:rPr>
              <a:t>model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outperformed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others,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offering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better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predictive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accuracy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handling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non- </a:t>
            </a:r>
            <a:r>
              <a:rPr sz="1200" dirty="0">
                <a:latin typeface="Times New Roman"/>
                <a:cs typeface="Times New Roman"/>
              </a:rPr>
              <a:t>linear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relationships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data.</a:t>
            </a:r>
            <a:endParaRPr sz="1200">
              <a:latin typeface="Times New Roman"/>
              <a:cs typeface="Times New Roman"/>
            </a:endParaRPr>
          </a:p>
          <a:p>
            <a:pPr marL="469265" marR="99695" indent="-228600">
              <a:lnSpc>
                <a:spcPts val="1380"/>
              </a:lnSpc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1" dirty="0">
                <a:latin typeface="Times New Roman"/>
                <a:cs typeface="Times New Roman"/>
              </a:rPr>
              <a:t>Insights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&amp;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Interpretability</a:t>
            </a:r>
            <a:r>
              <a:rPr sz="1200" spc="-10" dirty="0">
                <a:latin typeface="Times New Roman"/>
                <a:cs typeface="Times New Roman"/>
              </a:rPr>
              <a:t>: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project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valuable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insights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factors </a:t>
            </a:r>
            <a:r>
              <a:rPr sz="1200" dirty="0">
                <a:latin typeface="Times New Roman"/>
                <a:cs typeface="Times New Roman"/>
              </a:rPr>
              <a:t>influencing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property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prices.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instance,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features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like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Overall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Quality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Ground </a:t>
            </a:r>
            <a:r>
              <a:rPr sz="1200" b="1" dirty="0">
                <a:latin typeface="Times New Roman"/>
                <a:cs typeface="Times New Roman"/>
              </a:rPr>
              <a:t>Living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Area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found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significant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impact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price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predictions.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Random </a:t>
            </a:r>
            <a:r>
              <a:rPr sz="1200" dirty="0">
                <a:latin typeface="Times New Roman"/>
                <a:cs typeface="Times New Roman"/>
              </a:rPr>
              <a:t>Forest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also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helped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identify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most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important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variables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through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feature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importance analysis.</a:t>
            </a:r>
            <a:endParaRPr sz="1200">
              <a:latin typeface="Times New Roman"/>
              <a:cs typeface="Times New Roman"/>
            </a:endParaRPr>
          </a:p>
          <a:p>
            <a:pPr marL="12700" marR="5080">
              <a:lnSpc>
                <a:spcPct val="95700"/>
              </a:lnSpc>
              <a:spcBef>
                <a:spcPts val="1370"/>
              </a:spcBef>
            </a:pP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conclusion,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project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hands-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opportunity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apply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machine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learning </a:t>
            </a:r>
            <a:r>
              <a:rPr sz="1200" dirty="0">
                <a:latin typeface="Times New Roman"/>
                <a:cs typeface="Times New Roman"/>
              </a:rPr>
              <a:t>techniques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real-</a:t>
            </a:r>
            <a:r>
              <a:rPr sz="1200" dirty="0">
                <a:latin typeface="Times New Roman"/>
                <a:cs typeface="Times New Roman"/>
              </a:rPr>
              <a:t>world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context,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demonstrating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power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predictive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modeling</a:t>
            </a:r>
            <a:r>
              <a:rPr sz="1200" spc="-25" dirty="0">
                <a:latin typeface="Times New Roman"/>
                <a:cs typeface="Times New Roman"/>
              </a:rPr>
              <a:t> for </a:t>
            </a:r>
            <a:r>
              <a:rPr sz="1200" dirty="0">
                <a:latin typeface="Times New Roman"/>
                <a:cs typeface="Times New Roman"/>
              </a:rPr>
              <a:t>property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price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estimation.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final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valuable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tool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real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estate </a:t>
            </a:r>
            <a:r>
              <a:rPr sz="1200" dirty="0">
                <a:latin typeface="Times New Roman"/>
                <a:cs typeface="Times New Roman"/>
              </a:rPr>
              <a:t>professionals,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enabling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them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make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data-</a:t>
            </a:r>
            <a:r>
              <a:rPr sz="1200" dirty="0">
                <a:latin typeface="Times New Roman"/>
                <a:cs typeface="Times New Roman"/>
              </a:rPr>
              <a:t>driven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decisions.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Moving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forward,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r>
              <a:rPr sz="1200" spc="-25" dirty="0">
                <a:latin typeface="Times New Roman"/>
                <a:cs typeface="Times New Roman"/>
              </a:rPr>
              <a:t> can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further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fine-</a:t>
            </a:r>
            <a:r>
              <a:rPr sz="1200" dirty="0">
                <a:latin typeface="Times New Roman"/>
                <a:cs typeface="Times New Roman"/>
              </a:rPr>
              <a:t>tuned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enhanced,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incorporating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additional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features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trying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other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advanced </a:t>
            </a:r>
            <a:r>
              <a:rPr sz="1200" dirty="0">
                <a:latin typeface="Times New Roman"/>
                <a:cs typeface="Times New Roman"/>
              </a:rPr>
              <a:t>machine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learning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algorithms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improve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accuracy</a:t>
            </a:r>
            <a:endParaRPr sz="1200">
              <a:latin typeface="Times New Roman"/>
              <a:cs typeface="Times New Roman"/>
            </a:endParaRPr>
          </a:p>
          <a:p>
            <a:pPr marL="189865" indent="-177165">
              <a:lnSpc>
                <a:spcPct val="100000"/>
              </a:lnSpc>
              <a:spcBef>
                <a:spcPts val="1335"/>
              </a:spcBef>
              <a:buAutoNum type="arabicPeriod" startAt="9"/>
              <a:tabLst>
                <a:tab pos="189865" algn="l"/>
              </a:tabLst>
            </a:pPr>
            <a:r>
              <a:rPr sz="1400" b="1" dirty="0">
                <a:latin typeface="Times New Roman"/>
                <a:cs typeface="Times New Roman"/>
              </a:rPr>
              <a:t>Citations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–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Books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and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Websites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used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for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research</a:t>
            </a:r>
            <a:endParaRPr sz="1400">
              <a:latin typeface="Times New Roman"/>
              <a:cs typeface="Times New Roman"/>
            </a:endParaRPr>
          </a:p>
          <a:p>
            <a:pPr marL="469265" lvl="1" indent="-227965">
              <a:lnSpc>
                <a:spcPts val="1410"/>
              </a:lnSpc>
              <a:spcBef>
                <a:spcPts val="1340"/>
              </a:spcBef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1" spc="-10" dirty="0">
                <a:latin typeface="Times New Roman"/>
                <a:cs typeface="Times New Roman"/>
              </a:rPr>
              <a:t>Books:</a:t>
            </a:r>
            <a:endParaRPr sz="1200">
              <a:latin typeface="Times New Roman"/>
              <a:cs typeface="Times New Roman"/>
            </a:endParaRPr>
          </a:p>
          <a:p>
            <a:pPr marL="926465" marR="210185" lvl="2" indent="-228600">
              <a:lnSpc>
                <a:spcPts val="1380"/>
              </a:lnSpc>
              <a:spcBef>
                <a:spcPts val="70"/>
              </a:spcBef>
              <a:buSzPct val="83333"/>
              <a:buFont typeface="Courier New"/>
              <a:buChar char="o"/>
              <a:tabLst>
                <a:tab pos="926465" algn="l"/>
              </a:tabLst>
            </a:pPr>
            <a:r>
              <a:rPr sz="1200" i="1" spc="-10" dirty="0">
                <a:latin typeface="Times New Roman"/>
                <a:cs typeface="Times New Roman"/>
              </a:rPr>
              <a:t>Hands-</a:t>
            </a:r>
            <a:r>
              <a:rPr sz="1200" i="1" dirty="0">
                <a:latin typeface="Times New Roman"/>
                <a:cs typeface="Times New Roman"/>
              </a:rPr>
              <a:t>On</a:t>
            </a:r>
            <a:r>
              <a:rPr sz="1200" i="1" spc="-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Machine</a:t>
            </a:r>
            <a:r>
              <a:rPr sz="1200" i="1" spc="-1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Learning</a:t>
            </a:r>
            <a:r>
              <a:rPr sz="1200" i="1" spc="-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with</a:t>
            </a:r>
            <a:r>
              <a:rPr sz="1200" i="1" spc="-5" dirty="0">
                <a:latin typeface="Times New Roman"/>
                <a:cs typeface="Times New Roman"/>
              </a:rPr>
              <a:t> </a:t>
            </a:r>
            <a:r>
              <a:rPr sz="1200" i="1" spc="-10" dirty="0">
                <a:latin typeface="Times New Roman"/>
                <a:cs typeface="Times New Roman"/>
              </a:rPr>
              <a:t>Scikit-</a:t>
            </a:r>
            <a:r>
              <a:rPr sz="1200" i="1" dirty="0">
                <a:latin typeface="Times New Roman"/>
                <a:cs typeface="Times New Roman"/>
              </a:rPr>
              <a:t>Learn,</a:t>
            </a:r>
            <a:r>
              <a:rPr sz="1200" i="1" spc="-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Keras, and</a:t>
            </a:r>
            <a:r>
              <a:rPr sz="1200" i="1" spc="-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TensorFlow </a:t>
            </a:r>
            <a:r>
              <a:rPr sz="1200" spc="-25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Aurélien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Géron</a:t>
            </a:r>
            <a:endParaRPr sz="1200">
              <a:latin typeface="Times New Roman"/>
              <a:cs typeface="Times New Roman"/>
            </a:endParaRPr>
          </a:p>
          <a:p>
            <a:pPr marL="926465" lvl="2" indent="-228600">
              <a:lnSpc>
                <a:spcPts val="1315"/>
              </a:lnSpc>
              <a:buSzPct val="83333"/>
              <a:buFont typeface="Courier New"/>
              <a:buChar char="o"/>
              <a:tabLst>
                <a:tab pos="926465" algn="l"/>
              </a:tabLst>
            </a:pPr>
            <a:r>
              <a:rPr sz="1200" i="1" dirty="0">
                <a:latin typeface="Times New Roman"/>
                <a:cs typeface="Times New Roman"/>
              </a:rPr>
              <a:t>Python</a:t>
            </a:r>
            <a:r>
              <a:rPr sz="1200" i="1" spc="-2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for</a:t>
            </a:r>
            <a:r>
              <a:rPr sz="1200" i="1" spc="-2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Data</a:t>
            </a:r>
            <a:r>
              <a:rPr sz="1200" i="1" spc="-2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Analysis</a:t>
            </a:r>
            <a:r>
              <a:rPr sz="1200" i="1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McKinney</a:t>
            </a:r>
            <a:endParaRPr sz="1200">
              <a:latin typeface="Times New Roman"/>
              <a:cs typeface="Times New Roman"/>
            </a:endParaRPr>
          </a:p>
          <a:p>
            <a:pPr marL="469265" lvl="1" indent="-227965">
              <a:lnSpc>
                <a:spcPts val="1380"/>
              </a:lnSpc>
              <a:buSzPct val="83333"/>
              <a:buFont typeface="Symbol"/>
              <a:buChar char=""/>
              <a:tabLst>
                <a:tab pos="469265" algn="l"/>
              </a:tabLst>
            </a:pPr>
            <a:r>
              <a:rPr sz="1200" b="1" spc="-10" dirty="0">
                <a:latin typeface="Times New Roman"/>
                <a:cs typeface="Times New Roman"/>
              </a:rPr>
              <a:t>Websites:</a:t>
            </a:r>
            <a:endParaRPr sz="1200">
              <a:latin typeface="Times New Roman"/>
              <a:cs typeface="Times New Roman"/>
            </a:endParaRPr>
          </a:p>
          <a:p>
            <a:pPr marL="926465" lvl="2" indent="-228600">
              <a:lnSpc>
                <a:spcPts val="1380"/>
              </a:lnSpc>
              <a:buSzPct val="83333"/>
              <a:buFont typeface="Courier New"/>
              <a:buChar char="o"/>
              <a:tabLst>
                <a:tab pos="926465" algn="l"/>
              </a:tabLst>
            </a:pPr>
            <a:r>
              <a:rPr sz="1200" spc="-10" dirty="0">
                <a:latin typeface="Times New Roman"/>
                <a:cs typeface="Times New Roman"/>
              </a:rPr>
              <a:t>Scikit-</a:t>
            </a:r>
            <a:r>
              <a:rPr sz="1200" dirty="0">
                <a:latin typeface="Times New Roman"/>
                <a:cs typeface="Times New Roman"/>
              </a:rPr>
              <a:t>Learn</a:t>
            </a:r>
            <a:r>
              <a:rPr sz="1200" spc="-10" dirty="0">
                <a:latin typeface="Times New Roman"/>
                <a:cs typeface="Times New Roman"/>
              </a:rPr>
              <a:t> Documentation</a:t>
            </a:r>
            <a:endParaRPr sz="1200">
              <a:latin typeface="Times New Roman"/>
              <a:cs typeface="Times New Roman"/>
            </a:endParaRPr>
          </a:p>
          <a:p>
            <a:pPr marL="926465" lvl="2" indent="-228600">
              <a:lnSpc>
                <a:spcPts val="1380"/>
              </a:lnSpc>
              <a:buClr>
                <a:srgbClr val="000000"/>
              </a:buClr>
              <a:buSzPct val="83333"/>
              <a:buFont typeface="Courier New"/>
              <a:buChar char="o"/>
              <a:tabLst>
                <a:tab pos="926465" algn="l"/>
              </a:tabLst>
            </a:pP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Kaggle</a:t>
            </a:r>
            <a:endParaRPr sz="1200">
              <a:latin typeface="Times New Roman"/>
              <a:cs typeface="Times New Roman"/>
            </a:endParaRPr>
          </a:p>
          <a:p>
            <a:pPr marL="926465" lvl="2" indent="-228600">
              <a:lnSpc>
                <a:spcPts val="1410"/>
              </a:lnSpc>
              <a:buClr>
                <a:srgbClr val="000000"/>
              </a:buClr>
              <a:buSzPct val="83333"/>
              <a:buFont typeface="Courier New"/>
              <a:buChar char="o"/>
              <a:tabLst>
                <a:tab pos="926465" algn="l"/>
              </a:tabLst>
            </a:pP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Towards</a:t>
            </a:r>
            <a:r>
              <a:rPr sz="12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Data</a:t>
            </a:r>
            <a:r>
              <a:rPr sz="12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12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Science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1533" y="2951733"/>
            <a:ext cx="4895215" cy="581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Initial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Inspection</a:t>
            </a:r>
            <a:endParaRPr sz="1200">
              <a:latin typeface="Calibri"/>
              <a:cs typeface="Calibri"/>
            </a:endParaRPr>
          </a:p>
          <a:p>
            <a:pPr marL="19685" marR="5080">
              <a:lnSpc>
                <a:spcPts val="1470"/>
              </a:lnSpc>
              <a:spcBef>
                <a:spcPts val="45"/>
              </a:spcBef>
            </a:pPr>
            <a:r>
              <a:rPr sz="1200" dirty="0">
                <a:latin typeface="Calibri"/>
                <a:cs typeface="Calibri"/>
              </a:rPr>
              <a:t>Before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cleaning,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it's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essential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check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understand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structure</a:t>
            </a:r>
            <a:r>
              <a:rPr sz="1200" spc="-25" dirty="0">
                <a:latin typeface="Calibri"/>
                <a:cs typeface="Calibri"/>
              </a:rPr>
              <a:t> and </a:t>
            </a:r>
            <a:r>
              <a:rPr sz="1200" dirty="0">
                <a:latin typeface="Calibri"/>
                <a:cs typeface="Calibri"/>
              </a:rPr>
              <a:t>identity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issues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missing</a:t>
            </a:r>
            <a:r>
              <a:rPr sz="1200" spc="-20" dirty="0">
                <a:latin typeface="Calibri"/>
                <a:cs typeface="Calibri"/>
              </a:rPr>
              <a:t> Value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928146"/>
            <a:ext cx="5013960" cy="204365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4522" y="3529964"/>
            <a:ext cx="5295847" cy="37334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9153" y="894079"/>
            <a:ext cx="2580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Use,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duplicates,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incorrect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types.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3" y="6289928"/>
            <a:ext cx="5250180" cy="581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3.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Handling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Missing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Values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ts val="1480"/>
              </a:lnSpc>
              <a:spcBef>
                <a:spcPts val="40"/>
              </a:spcBef>
            </a:pPr>
            <a:r>
              <a:rPr sz="1200" dirty="0">
                <a:latin typeface="Calibri"/>
                <a:cs typeface="Calibri"/>
              </a:rPr>
              <a:t>1-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Numerical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Features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containing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numerical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values,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you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fill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missing </a:t>
            </a:r>
            <a:r>
              <a:rPr sz="1200" dirty="0">
                <a:latin typeface="Calibri"/>
                <a:cs typeface="Calibri"/>
              </a:rPr>
              <a:t>values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median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mean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9153" y="7312532"/>
            <a:ext cx="5274310" cy="3943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75"/>
              </a:spcBef>
            </a:pPr>
            <a:r>
              <a:rPr sz="1200" dirty="0">
                <a:latin typeface="Calibri"/>
                <a:cs typeface="Calibri"/>
              </a:rPr>
              <a:t>2-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Categorical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Features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containing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categorical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values,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you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either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fill </a:t>
            </a:r>
            <a:r>
              <a:rPr sz="1200" dirty="0">
                <a:latin typeface="Calibri"/>
                <a:cs typeface="Calibri"/>
              </a:rPr>
              <a:t>missing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values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mode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353171"/>
            <a:ext cx="2847975" cy="307596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600" y="4537825"/>
            <a:ext cx="5731509" cy="17715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5416" y="6902239"/>
            <a:ext cx="5677693" cy="38943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0650" y="7771002"/>
            <a:ext cx="499110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9153" y="894079"/>
            <a:ext cx="5284470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4.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Conduct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Exploratory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Analysis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(EDA)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1699"/>
              </a:lnSpc>
            </a:pPr>
            <a:r>
              <a:rPr sz="1200" dirty="0">
                <a:latin typeface="Calibri"/>
                <a:cs typeface="Calibri"/>
              </a:rPr>
              <a:t>Analyse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using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EDA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techniques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identify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key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features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relationships </a:t>
            </a:r>
            <a:r>
              <a:rPr sz="1200" spc="-20" dirty="0">
                <a:latin typeface="Calibri"/>
                <a:cs typeface="Calibri"/>
              </a:rPr>
              <a:t>that </a:t>
            </a:r>
            <a:r>
              <a:rPr sz="1200" dirty="0">
                <a:latin typeface="Calibri"/>
                <a:cs typeface="Calibri"/>
              </a:rPr>
              <a:t>influence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property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prices.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472564"/>
            <a:ext cx="5731509" cy="79729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9153" y="894079"/>
            <a:ext cx="5150485" cy="3949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75"/>
              </a:spcBef>
            </a:pPr>
            <a:r>
              <a:rPr sz="1200" dirty="0">
                <a:latin typeface="Calibri"/>
                <a:cs typeface="Calibri"/>
              </a:rPr>
              <a:t>Visualize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important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features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using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plots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(e.g.,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correlation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heatmaps,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histograms)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gain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insights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into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8199" y="1286509"/>
            <a:ext cx="5664910" cy="29108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600" y="4387595"/>
            <a:ext cx="5731509" cy="31415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9153" y="875536"/>
            <a:ext cx="5231130" cy="82931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200" b="1" dirty="0">
                <a:latin typeface="Calibri"/>
                <a:cs typeface="Calibri"/>
              </a:rPr>
              <a:t>6.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Feature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Engineering: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9600"/>
              </a:lnSpc>
              <a:spcBef>
                <a:spcPts val="5"/>
              </a:spcBef>
            </a:pPr>
            <a:r>
              <a:rPr sz="1200" b="1" dirty="0">
                <a:latin typeface="Calibri"/>
                <a:cs typeface="Calibri"/>
              </a:rPr>
              <a:t>Log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Transformation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of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Target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Variable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property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prices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might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skewed,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it's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good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idea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apply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log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transformation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target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variable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(Sale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Price)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rece </a:t>
            </a:r>
            <a:r>
              <a:rPr sz="1200" dirty="0">
                <a:latin typeface="Calibri"/>
                <a:cs typeface="Calibri"/>
              </a:rPr>
              <a:t>skewness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improve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performance.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3" y="3697351"/>
            <a:ext cx="5125085" cy="76771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70"/>
              </a:spcBef>
            </a:pPr>
            <a:r>
              <a:rPr sz="1200" b="1" dirty="0">
                <a:latin typeface="Calibri"/>
                <a:cs typeface="Calibri"/>
              </a:rPr>
              <a:t>Feature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Scaling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Some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machine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learning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require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features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scaled, </a:t>
            </a:r>
            <a:r>
              <a:rPr sz="1200" dirty="0">
                <a:latin typeface="Calibri"/>
                <a:cs typeface="Calibri"/>
              </a:rPr>
              <a:t>especially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when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dealing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numerical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features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vary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scale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(e.g.,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square </a:t>
            </a:r>
            <a:r>
              <a:rPr sz="1200" dirty="0">
                <a:latin typeface="Calibri"/>
                <a:cs typeface="Calibri"/>
              </a:rPr>
              <a:t>footage,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rooms).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You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StandardScaler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MinMaxScaler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scale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features.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604" y="6233540"/>
            <a:ext cx="5386705" cy="123126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240"/>
              </a:spcBef>
            </a:pPr>
            <a:r>
              <a:rPr sz="1200" spc="-10" dirty="0">
                <a:latin typeface="Calibri"/>
                <a:cs typeface="Calibri"/>
              </a:rPr>
              <a:t>6-</a:t>
            </a:r>
            <a:r>
              <a:rPr sz="1200" dirty="0">
                <a:latin typeface="Calibri"/>
                <a:cs typeface="Calibri"/>
              </a:rPr>
              <a:t>Select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Apply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Encoding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Techniques</a:t>
            </a:r>
            <a:endParaRPr sz="1200">
              <a:latin typeface="Calibri"/>
              <a:cs typeface="Calibri"/>
            </a:endParaRPr>
          </a:p>
          <a:p>
            <a:pPr marL="240665" marR="5080">
              <a:lnSpc>
                <a:spcPct val="109600"/>
              </a:lnSpc>
              <a:spcBef>
                <a:spcPts val="10"/>
              </a:spcBef>
            </a:pPr>
            <a:r>
              <a:rPr sz="1200" dirty="0">
                <a:latin typeface="Calibri"/>
                <a:cs typeface="Calibri"/>
              </a:rPr>
              <a:t>Machine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learning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require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numerical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inputs,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categorical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features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must</a:t>
            </a:r>
            <a:r>
              <a:rPr sz="1200" spc="-25" dirty="0">
                <a:latin typeface="Calibri"/>
                <a:cs typeface="Calibri"/>
              </a:rPr>
              <a:t> be </a:t>
            </a:r>
            <a:r>
              <a:rPr sz="1200" dirty="0">
                <a:latin typeface="Calibri"/>
                <a:cs typeface="Calibri"/>
              </a:rPr>
              <a:t>encoded.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Depending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type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categorical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feature,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you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choose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between </a:t>
            </a:r>
            <a:r>
              <a:rPr sz="1200" b="1" dirty="0">
                <a:latin typeface="Calibri"/>
                <a:cs typeface="Calibri"/>
              </a:rPr>
              <a:t>label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encoding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one-</a:t>
            </a:r>
            <a:r>
              <a:rPr sz="1200" b="1" dirty="0">
                <a:latin typeface="Calibri"/>
                <a:cs typeface="Calibri"/>
              </a:rPr>
              <a:t>hot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encoding</a:t>
            </a:r>
            <a:r>
              <a:rPr sz="1200" spc="-1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  <a:p>
            <a:pPr marL="240665" marR="120650" indent="-228600">
              <a:lnSpc>
                <a:spcPct val="110000"/>
              </a:lnSpc>
              <a:buSzPct val="83333"/>
              <a:buFont typeface="Symbol"/>
              <a:buChar char=""/>
              <a:tabLst>
                <a:tab pos="240665" algn="l"/>
              </a:tabLst>
            </a:pPr>
            <a:r>
              <a:rPr sz="1200" b="1" dirty="0">
                <a:latin typeface="Calibri"/>
                <a:cs typeface="Calibri"/>
              </a:rPr>
              <a:t>Ordinal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Variables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(those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natural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order,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OverallQual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ExterCond): </a:t>
            </a:r>
            <a:r>
              <a:rPr sz="1200" dirty="0">
                <a:latin typeface="Calibri"/>
                <a:cs typeface="Calibri"/>
              </a:rPr>
              <a:t>These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label-</a:t>
            </a:r>
            <a:r>
              <a:rPr sz="1200" dirty="0">
                <a:latin typeface="Calibri"/>
                <a:cs typeface="Calibri"/>
              </a:rPr>
              <a:t>encoded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(converting</a:t>
            </a:r>
            <a:r>
              <a:rPr sz="1200" spc="-10" dirty="0">
                <a:latin typeface="Calibri"/>
                <a:cs typeface="Calibri"/>
              </a:rPr>
              <a:t> categories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integer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labels).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9153" y="8900921"/>
            <a:ext cx="5280660" cy="3943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75"/>
              </a:spcBef>
            </a:pPr>
            <a:r>
              <a:rPr sz="1200" b="1" dirty="0">
                <a:latin typeface="Calibri"/>
                <a:cs typeface="Calibri"/>
              </a:rPr>
              <a:t>Nominal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Variables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(those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without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natural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order,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Central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air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condition):</a:t>
            </a:r>
            <a:r>
              <a:rPr sz="1200" spc="-25" dirty="0">
                <a:latin typeface="Calibri"/>
                <a:cs typeface="Calibri"/>
              </a:rPr>
              <a:t> Use </a:t>
            </a:r>
            <a:r>
              <a:rPr sz="1200" spc="-10" dirty="0">
                <a:latin typeface="Calibri"/>
                <a:cs typeface="Calibri"/>
              </a:rPr>
              <a:t>one-</a:t>
            </a:r>
            <a:r>
              <a:rPr sz="1200" dirty="0">
                <a:latin typeface="Calibri"/>
                <a:cs typeface="Calibri"/>
              </a:rPr>
              <a:t>hot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encoding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create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dummy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variables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category.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6729" y="1791391"/>
            <a:ext cx="5653558" cy="191992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600" y="4462271"/>
            <a:ext cx="5400675" cy="18089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2381" y="7662633"/>
            <a:ext cx="5710728" cy="125048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6329" y="9321213"/>
            <a:ext cx="5666780" cy="3349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5438" y="894080"/>
            <a:ext cx="5139690" cy="70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7-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Train</a:t>
            </a:r>
            <a:r>
              <a:rPr sz="1100" b="1" spc="-10" dirty="0">
                <a:latin typeface="Calibri"/>
                <a:cs typeface="Calibri"/>
              </a:rPr>
              <a:t> Multiple</a:t>
            </a:r>
            <a:r>
              <a:rPr sz="1100" b="1" spc="-25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Machine</a:t>
            </a:r>
            <a:r>
              <a:rPr sz="1100" b="1" spc="-10" dirty="0">
                <a:latin typeface="Calibri"/>
                <a:cs typeface="Calibri"/>
              </a:rPr>
              <a:t> </a:t>
            </a:r>
            <a:r>
              <a:rPr sz="1100" b="1" dirty="0">
                <a:latin typeface="Calibri"/>
                <a:cs typeface="Calibri"/>
              </a:rPr>
              <a:t>Learning</a:t>
            </a:r>
            <a:r>
              <a:rPr sz="1100" b="1" spc="-20" dirty="0">
                <a:latin typeface="Calibri"/>
                <a:cs typeface="Calibri"/>
              </a:rPr>
              <a:t> </a:t>
            </a:r>
            <a:r>
              <a:rPr sz="1100" b="1" spc="-10" dirty="0">
                <a:latin typeface="Calibri"/>
                <a:cs typeface="Calibri"/>
              </a:rPr>
              <a:t>Models</a:t>
            </a:r>
            <a:r>
              <a:rPr sz="1100" spc="-10" dirty="0"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 marL="26034" marR="5080">
              <a:lnSpc>
                <a:spcPct val="101800"/>
              </a:lnSpc>
              <a:spcBef>
                <a:spcPts val="5"/>
              </a:spcBef>
            </a:pPr>
            <a:r>
              <a:rPr sz="1100" dirty="0">
                <a:latin typeface="Calibri"/>
                <a:cs typeface="Calibri"/>
              </a:rPr>
              <a:t>Train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evaluate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different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machine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learning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algorithms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(e.g.,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linear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regression,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decision </a:t>
            </a:r>
            <a:r>
              <a:rPr sz="1100" dirty="0">
                <a:latin typeface="Calibri"/>
                <a:cs typeface="Calibri"/>
              </a:rPr>
              <a:t>trees,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random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forests,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others)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determine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best-performing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model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predicting </a:t>
            </a:r>
            <a:r>
              <a:rPr sz="1100" dirty="0">
                <a:latin typeface="Calibri"/>
                <a:cs typeface="Calibri"/>
              </a:rPr>
              <a:t>property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prices.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597151"/>
            <a:ext cx="5731509" cy="67049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2810" y="6022847"/>
            <a:ext cx="1368276" cy="6400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01798" y="5693663"/>
            <a:ext cx="2203450" cy="173990"/>
            <a:chOff x="1401798" y="5693663"/>
            <a:chExt cx="2203450" cy="1739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798" y="5800343"/>
              <a:ext cx="2203259" cy="670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798" y="5693663"/>
              <a:ext cx="1581593" cy="67055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383512" y="9011411"/>
            <a:ext cx="3117850" cy="0"/>
          </a:xfrm>
          <a:custGeom>
            <a:avLst/>
            <a:gdLst/>
            <a:ahLst/>
            <a:cxnLst/>
            <a:rect l="l" t="t" r="r" b="b"/>
            <a:pathLst>
              <a:path w="3117850">
                <a:moveTo>
                  <a:pt x="0" y="0"/>
                </a:moveTo>
                <a:lnTo>
                  <a:pt x="3117474" y="0"/>
                </a:lnTo>
              </a:path>
            </a:pathLst>
          </a:custGeom>
          <a:ln w="9144">
            <a:solidFill>
              <a:srgbClr val="7477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71886" y="3954779"/>
            <a:ext cx="1645920" cy="0"/>
          </a:xfrm>
          <a:custGeom>
            <a:avLst/>
            <a:gdLst/>
            <a:ahLst/>
            <a:cxnLst/>
            <a:rect l="l" t="t" r="r" b="b"/>
            <a:pathLst>
              <a:path w="1645920">
                <a:moveTo>
                  <a:pt x="0" y="0"/>
                </a:moveTo>
                <a:lnTo>
                  <a:pt x="1645587" y="0"/>
                </a:lnTo>
              </a:path>
            </a:pathLst>
          </a:custGeom>
          <a:ln w="9144">
            <a:solidFill>
              <a:srgbClr val="7477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1886" y="2400299"/>
            <a:ext cx="3053715" cy="0"/>
          </a:xfrm>
          <a:custGeom>
            <a:avLst/>
            <a:gdLst/>
            <a:ahLst/>
            <a:cxnLst/>
            <a:rect l="l" t="t" r="r" b="b"/>
            <a:pathLst>
              <a:path w="3053715">
                <a:moveTo>
                  <a:pt x="0" y="0"/>
                </a:moveTo>
                <a:lnTo>
                  <a:pt x="3053479" y="0"/>
                </a:lnTo>
              </a:path>
            </a:pathLst>
          </a:custGeom>
          <a:ln w="9144">
            <a:solidFill>
              <a:srgbClr val="7477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86205" y="7798028"/>
            <a:ext cx="168910" cy="83185"/>
          </a:xfrm>
          <a:prstGeom prst="rect">
            <a:avLst/>
          </a:prstGeom>
        </p:spPr>
        <p:txBody>
          <a:bodyPr vert="vert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800" spc="-70" dirty="0">
                <a:solidFill>
                  <a:srgbClr val="008000"/>
                </a:solidFill>
                <a:latin typeface="Arial Black"/>
                <a:cs typeface="Arial Black"/>
              </a:rPr>
              <a:t>E</a:t>
            </a:r>
            <a:endParaRPr sz="800">
              <a:latin typeface="Arial Black"/>
              <a:cs typeface="Arial Black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68611" y="5580887"/>
            <a:ext cx="4117018" cy="6095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1798" y="6016751"/>
            <a:ext cx="4110923" cy="7010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7892" y="7031735"/>
            <a:ext cx="3080906" cy="28955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459674" y="918717"/>
            <a:ext cx="4182745" cy="38277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00"/>
              </a:spcBef>
            </a:pPr>
            <a:r>
              <a:rPr sz="850" dirty="0">
                <a:solidFill>
                  <a:srgbClr val="008000"/>
                </a:solidFill>
                <a:latin typeface="Consolas"/>
                <a:cs typeface="Consolas"/>
              </a:rPr>
              <a:t>from</a:t>
            </a:r>
            <a:r>
              <a:rPr sz="850" spc="28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50" spc="50" dirty="0">
                <a:solidFill>
                  <a:srgbClr val="1F1F1F"/>
                </a:solidFill>
                <a:latin typeface="Consolas"/>
                <a:cs typeface="Consolas"/>
              </a:rPr>
              <a:t>sklearn.ensemble</a:t>
            </a:r>
            <a:r>
              <a:rPr sz="850" spc="240" dirty="0">
                <a:solidFill>
                  <a:srgbClr val="1F1F1F"/>
                </a:solidFill>
                <a:latin typeface="Consolas"/>
                <a:cs typeface="Consolas"/>
              </a:rPr>
              <a:t> </a:t>
            </a:r>
            <a:r>
              <a:rPr sz="850" dirty="0">
                <a:solidFill>
                  <a:srgbClr val="008000"/>
                </a:solidFill>
                <a:latin typeface="Consolas"/>
                <a:cs typeface="Consolas"/>
              </a:rPr>
              <a:t>import</a:t>
            </a:r>
            <a:r>
              <a:rPr sz="850" spc="37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50" spc="-10" dirty="0">
                <a:solidFill>
                  <a:srgbClr val="1F1F1F"/>
                </a:solidFill>
                <a:latin typeface="Consolas"/>
                <a:cs typeface="Consolas"/>
              </a:rPr>
              <a:t>RandomForestClassifier</a:t>
            </a:r>
            <a:endParaRPr sz="850">
              <a:latin typeface="Consolas"/>
              <a:cs typeface="Consolas"/>
            </a:endParaRPr>
          </a:p>
          <a:p>
            <a:pPr marL="42545" marR="5080">
              <a:lnSpc>
                <a:spcPts val="2830"/>
              </a:lnSpc>
              <a:spcBef>
                <a:spcPts val="350"/>
              </a:spcBef>
            </a:pPr>
            <a:r>
              <a:rPr sz="850" spc="-10" dirty="0">
                <a:solidFill>
                  <a:srgbClr val="1F1F1F"/>
                </a:solidFill>
                <a:latin typeface="Courier New"/>
                <a:cs typeface="Courier New"/>
              </a:rPr>
              <a:t>rf:RandomPorestClassifier(n_estimators:100,criterion:'entropy</a:t>
            </a:r>
            <a:r>
              <a:rPr sz="850" spc="350" dirty="0">
                <a:solidFill>
                  <a:srgbClr val="1F1F1F"/>
                </a:solidFill>
                <a:latin typeface="Courier New"/>
                <a:cs typeface="Courier New"/>
              </a:rPr>
              <a:t> </a:t>
            </a:r>
            <a:r>
              <a:rPr sz="850" spc="-50" dirty="0">
                <a:solidFill>
                  <a:srgbClr val="1F1F1F"/>
                </a:solidFill>
                <a:latin typeface="Courier New"/>
                <a:cs typeface="Courier New"/>
              </a:rPr>
              <a:t>) </a:t>
            </a:r>
            <a:r>
              <a:rPr sz="850" spc="-10" dirty="0">
                <a:solidFill>
                  <a:srgbClr val="1F1F1F"/>
                </a:solidFill>
                <a:latin typeface="Courier New"/>
                <a:cs typeface="Courier New"/>
              </a:rPr>
              <a:t>rf.fit(x_train,y_train)</a:t>
            </a:r>
            <a:endParaRPr sz="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850">
              <a:latin typeface="Courier New"/>
              <a:cs typeface="Courier New"/>
            </a:endParaRPr>
          </a:p>
          <a:p>
            <a:pPr marL="801370" indent="-788670">
              <a:lnSpc>
                <a:spcPct val="100000"/>
              </a:lnSpc>
              <a:buClr>
                <a:srgbClr val="696969"/>
              </a:buClr>
              <a:buChar char="•"/>
              <a:tabLst>
                <a:tab pos="801370" algn="l"/>
              </a:tabLst>
            </a:pPr>
            <a:r>
              <a:rPr sz="1050" spc="-40" dirty="0">
                <a:latin typeface="Courier New"/>
                <a:cs typeface="Courier New"/>
              </a:rPr>
              <a:t>RandomForestClassifier</a:t>
            </a:r>
            <a:endParaRPr sz="1050">
              <a:latin typeface="Courier New"/>
              <a:cs typeface="Courier New"/>
            </a:endParaRPr>
          </a:p>
          <a:p>
            <a:pPr marL="18415">
              <a:lnSpc>
                <a:spcPct val="100000"/>
              </a:lnSpc>
              <a:spcBef>
                <a:spcPts val="735"/>
              </a:spcBef>
            </a:pPr>
            <a:r>
              <a:rPr sz="1000" spc="-30" dirty="0">
                <a:latin typeface="Courier New"/>
                <a:cs typeface="Courier New"/>
              </a:rPr>
              <a:t>RandomForestClassifier(criterion='entropy')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125"/>
              </a:spcBef>
            </a:pPr>
            <a:endParaRPr sz="1000">
              <a:latin typeface="Courier New"/>
              <a:cs typeface="Courier New"/>
            </a:endParaRPr>
          </a:p>
          <a:p>
            <a:pPr marL="40640" marR="860425">
              <a:lnSpc>
                <a:spcPct val="122200"/>
              </a:lnSpc>
            </a:pPr>
            <a:r>
              <a:rPr sz="900" dirty="0">
                <a:solidFill>
                  <a:srgbClr val="008000"/>
                </a:solidFill>
                <a:latin typeface="Consolas"/>
                <a:cs typeface="Consolas"/>
              </a:rPr>
              <a:t>from</a:t>
            </a:r>
            <a:r>
              <a:rPr sz="900" spc="1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1F1F1F"/>
                </a:solidFill>
                <a:latin typeface="Consolas"/>
                <a:cs typeface="Consolas"/>
              </a:rPr>
              <a:t>sklearn.ensemble</a:t>
            </a:r>
            <a:r>
              <a:rPr sz="900" spc="30" dirty="0">
                <a:solidFill>
                  <a:srgbClr val="1F1F1F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008000"/>
                </a:solidFill>
                <a:latin typeface="Consolas"/>
                <a:cs typeface="Consolas"/>
              </a:rPr>
              <a:t>import</a:t>
            </a:r>
            <a:r>
              <a:rPr sz="900" spc="14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1F1F1F"/>
                </a:solidFill>
                <a:latin typeface="Consolas"/>
                <a:cs typeface="Consolas"/>
              </a:rPr>
              <a:t>RandomForestRegressor </a:t>
            </a:r>
            <a:r>
              <a:rPr sz="900" dirty="0">
                <a:solidFill>
                  <a:srgbClr val="1F1F1F"/>
                </a:solidFill>
                <a:latin typeface="Consolas"/>
                <a:cs typeface="Consolas"/>
              </a:rPr>
              <a:t>model</a:t>
            </a:r>
            <a:r>
              <a:rPr sz="900" spc="40" dirty="0">
                <a:solidFill>
                  <a:srgbClr val="1F1F1F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AA21FF"/>
                </a:solidFill>
                <a:latin typeface="Consolas"/>
                <a:cs typeface="Consolas"/>
              </a:rPr>
              <a:t>z</a:t>
            </a:r>
            <a:r>
              <a:rPr sz="900" spc="40" dirty="0">
                <a:solidFill>
                  <a:srgbClr val="AA21FF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1F1F1F"/>
                </a:solidFill>
                <a:latin typeface="Consolas"/>
                <a:cs typeface="Consolas"/>
              </a:rPr>
              <a:t>RandomForestRegressor()</a:t>
            </a:r>
            <a:endParaRPr sz="9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55"/>
              </a:spcBef>
            </a:pPr>
            <a:endParaRPr sz="900">
              <a:latin typeface="Consolas"/>
              <a:cs typeface="Consolas"/>
            </a:endParaRPr>
          </a:p>
          <a:p>
            <a:pPr marL="40640">
              <a:lnSpc>
                <a:spcPct val="100000"/>
              </a:lnSpc>
            </a:pPr>
            <a:r>
              <a:rPr sz="850" spc="-10" dirty="0">
                <a:solidFill>
                  <a:srgbClr val="1F1F1F"/>
                </a:solidFill>
                <a:latin typeface="Consolas"/>
                <a:cs typeface="Consolas"/>
              </a:rPr>
              <a:t>model.{it(x_train,y_trazn)</a:t>
            </a:r>
            <a:endParaRPr sz="8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850">
              <a:latin typeface="Consolas"/>
              <a:cs typeface="Consolas"/>
            </a:endParaRPr>
          </a:p>
          <a:p>
            <a:pPr marL="130175" indent="-104775">
              <a:lnSpc>
                <a:spcPct val="100000"/>
              </a:lnSpc>
              <a:buClr>
                <a:srgbClr val="696969"/>
              </a:buClr>
              <a:buChar char="•"/>
              <a:tabLst>
                <a:tab pos="130175" algn="l"/>
              </a:tabLst>
            </a:pPr>
            <a:r>
              <a:rPr sz="1000" spc="-60" dirty="0">
                <a:solidFill>
                  <a:srgbClr val="217EDD"/>
                </a:solidFill>
                <a:latin typeface="Arial Black"/>
                <a:cs typeface="Arial Black"/>
              </a:rPr>
              <a:t>Randor4ForestRegressor</a:t>
            </a:r>
            <a:endParaRPr sz="1000">
              <a:latin typeface="Arial Black"/>
              <a:cs typeface="Arial Black"/>
            </a:endParaRPr>
          </a:p>
          <a:p>
            <a:pPr marL="13335">
              <a:lnSpc>
                <a:spcPct val="100000"/>
              </a:lnSpc>
              <a:spcBef>
                <a:spcPts val="765"/>
              </a:spcBef>
            </a:pPr>
            <a:r>
              <a:rPr sz="1000" spc="-10" dirty="0">
                <a:latin typeface="Consolas"/>
                <a:cs typeface="Consolas"/>
              </a:rPr>
              <a:t>RandomForestRegressor()</a:t>
            </a:r>
            <a:endParaRPr sz="1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000">
              <a:latin typeface="Consolas"/>
              <a:cs typeface="Consolas"/>
            </a:endParaRPr>
          </a:p>
          <a:p>
            <a:pPr marL="37465">
              <a:lnSpc>
                <a:spcPct val="100000"/>
              </a:lnSpc>
              <a:tabLst>
                <a:tab pos="632460" algn="l"/>
              </a:tabLst>
            </a:pPr>
            <a:r>
              <a:rPr sz="850" spc="-30" dirty="0">
                <a:solidFill>
                  <a:srgbClr val="1F1F1F"/>
                </a:solidFill>
                <a:latin typeface="Courier New"/>
                <a:cs typeface="Courier New"/>
              </a:rPr>
              <a:t>y_pred</a:t>
            </a:r>
            <a:r>
              <a:rPr sz="850" spc="-250" dirty="0">
                <a:solidFill>
                  <a:srgbClr val="1F1F1F"/>
                </a:solidFill>
                <a:latin typeface="Courier New"/>
                <a:cs typeface="Courier New"/>
              </a:rPr>
              <a:t> </a:t>
            </a:r>
            <a:r>
              <a:rPr sz="850" spc="-50" dirty="0">
                <a:solidFill>
                  <a:srgbClr val="AA21FF"/>
                </a:solidFill>
                <a:latin typeface="Courier New"/>
                <a:cs typeface="Courier New"/>
              </a:rPr>
              <a:t>:</a:t>
            </a:r>
            <a:r>
              <a:rPr sz="850" dirty="0">
                <a:solidFill>
                  <a:srgbClr val="AA21FF"/>
                </a:solidFill>
                <a:latin typeface="Courier New"/>
                <a:cs typeface="Courier New"/>
              </a:rPr>
              <a:t>	</a:t>
            </a:r>
            <a:r>
              <a:rPr sz="850" dirty="0">
                <a:solidFill>
                  <a:srgbClr val="1F1F1F"/>
                </a:solidFill>
                <a:latin typeface="Courier New"/>
                <a:cs typeface="Courier New"/>
              </a:rPr>
              <a:t>model.predict(x</a:t>
            </a:r>
            <a:r>
              <a:rPr sz="850" spc="-105" dirty="0">
                <a:solidFill>
                  <a:srgbClr val="1F1F1F"/>
                </a:solidFill>
                <a:latin typeface="Courier New"/>
                <a:cs typeface="Courier New"/>
              </a:rPr>
              <a:t> </a:t>
            </a:r>
            <a:r>
              <a:rPr sz="850" spc="-10" dirty="0">
                <a:solidFill>
                  <a:srgbClr val="1F1F1F"/>
                </a:solidFill>
                <a:latin typeface="Courier New"/>
                <a:cs typeface="Courier New"/>
              </a:rPr>
              <a:t>test)</a:t>
            </a:r>
            <a:endParaRPr sz="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850"/>
              </a:spcBef>
            </a:pPr>
            <a:endParaRPr sz="850">
              <a:latin typeface="Courier New"/>
              <a:cs typeface="Courier New"/>
            </a:endParaRPr>
          </a:p>
          <a:p>
            <a:pPr marL="42545">
              <a:lnSpc>
                <a:spcPct val="100000"/>
              </a:lnSpc>
            </a:pPr>
            <a:r>
              <a:rPr sz="850" spc="-10" dirty="0">
                <a:solidFill>
                  <a:srgbClr val="1F1F1F"/>
                </a:solidFill>
                <a:latin typeface="Consolas"/>
                <a:cs typeface="Consolas"/>
              </a:rPr>
              <a:t>y_pred</a:t>
            </a:r>
            <a:endParaRPr sz="850">
              <a:latin typeface="Consolas"/>
              <a:cs typeface="Consola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472332" y="4909513"/>
          <a:ext cx="4780912" cy="648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2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81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6370"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900" spc="-1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array([232169.92,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900" spc="-1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177509.62,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900" spc="-1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186837.11,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900" spc="-1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1B3193.08,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900" spc="-1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134217.79,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900" spc="5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í95979.7,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 marR="36830" algn="r">
                        <a:lnSpc>
                          <a:spcPts val="1010"/>
                        </a:lnSpc>
                      </a:pPr>
                      <a:r>
                        <a:rPr sz="900" spc="45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174531.3,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010"/>
                        </a:lnSpc>
                      </a:pPr>
                      <a:r>
                        <a:rPr sz="900" spc="-1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124960.33,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sz="900" spc="-10" dirty="0">
                          <a:solidFill>
                            <a:srgbClr val="2D2D2D"/>
                          </a:solidFill>
                          <a:latin typeface="Consolas"/>
                          <a:cs typeface="Consolas"/>
                        </a:rPr>
                        <a:t>275534.91,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sz="900" spc="5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213824.5,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  <a:tabLst>
                          <a:tab pos="588010" algn="l"/>
                        </a:tabLst>
                      </a:pPr>
                      <a:r>
                        <a:rPr sz="900" spc="-1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138369.</a:t>
                      </a:r>
                      <a:r>
                        <a:rPr sz="90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	</a:t>
                      </a:r>
                      <a:r>
                        <a:rPr sz="900" spc="-50" dirty="0">
                          <a:solidFill>
                            <a:srgbClr val="21469A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sz="900" spc="-1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161327.&amp;l,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R="41275" algn="r">
                        <a:lnSpc>
                          <a:spcPts val="1010"/>
                        </a:lnSpc>
                      </a:pPr>
                      <a:r>
                        <a:rPr sz="900" spc="-1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24B9B3.64,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010"/>
                        </a:lnSpc>
                      </a:pPr>
                      <a:r>
                        <a:rPr sz="900" spc="-1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106335.71,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sz="900" spc="-1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166233.34,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sz="900" spc="-1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246287.39,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ts val="1010"/>
                        </a:lnSpc>
                      </a:pPr>
                      <a:r>
                        <a:rPr sz="900" spc="-1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129211.25,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sz="900" spc="-1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151502.27,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pPr marR="29209" algn="r">
                        <a:lnSpc>
                          <a:spcPts val="1035"/>
                        </a:lnSpc>
                        <a:tabLst>
                          <a:tab pos="588010" algn="l"/>
                        </a:tabLst>
                      </a:pPr>
                      <a:r>
                        <a:rPr sz="900" spc="-1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193614.</a:t>
                      </a:r>
                      <a:r>
                        <a:rPr sz="90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	</a:t>
                      </a:r>
                      <a:r>
                        <a:rPr sz="900" spc="-50" dirty="0">
                          <a:solidFill>
                            <a:srgbClr val="21469A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900" spc="-1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225763.67,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035"/>
                        </a:lnSpc>
                      </a:pPr>
                      <a:r>
                        <a:rPr sz="900" dirty="0">
                          <a:solidFill>
                            <a:srgbClr val="21216E"/>
                          </a:solidFill>
                          <a:latin typeface="Consolas"/>
                          <a:cs typeface="Consolas"/>
                        </a:rPr>
                        <a:t>206179.5</a:t>
                      </a:r>
                      <a:r>
                        <a:rPr sz="900" spc="75" dirty="0">
                          <a:solidFill>
                            <a:srgbClr val="21216E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900" spc="-50" dirty="0">
                          <a:solidFill>
                            <a:srgbClr val="21469A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90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251650.8</a:t>
                      </a:r>
                      <a:r>
                        <a:rPr sz="900" spc="75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900" spc="-50" dirty="0">
                          <a:solidFill>
                            <a:srgbClr val="21216E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ts val="1035"/>
                        </a:lnSpc>
                      </a:pPr>
                      <a:r>
                        <a:rPr sz="900" spc="-1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13606B.05,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900" spc="-10" dirty="0">
                          <a:solidFill>
                            <a:srgbClr val="212121"/>
                          </a:solidFill>
                          <a:latin typeface="Consolas"/>
                          <a:cs typeface="Consolas"/>
                        </a:rPr>
                        <a:t>216772.13,</a:t>
                      </a:r>
                      <a:endParaRPr sz="9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1349437" y="6215926"/>
            <a:ext cx="922655" cy="50419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15"/>
              </a:spcBef>
            </a:pPr>
            <a:r>
              <a:rPr sz="975" spc="-179" baseline="42735" dirty="0">
                <a:solidFill>
                  <a:srgbClr val="808080"/>
                </a:solidFill>
                <a:latin typeface="Arial Black"/>
                <a:cs typeface="Arial Black"/>
              </a:rPr>
              <a:t>r"</a:t>
            </a:r>
            <a:r>
              <a:rPr sz="700" spc="-120" dirty="0">
                <a:solidFill>
                  <a:srgbClr val="696969"/>
                </a:solidFill>
                <a:latin typeface="Arial Black"/>
                <a:cs typeface="Arial Black"/>
              </a:rPr>
              <a:t>•</a:t>
            </a:r>
            <a:r>
              <a:rPr sz="700" spc="180" dirty="0">
                <a:solidFill>
                  <a:srgbClr val="696969"/>
                </a:solidFill>
                <a:latin typeface="Arial Black"/>
                <a:cs typeface="Arial Black"/>
              </a:rPr>
              <a:t> </a:t>
            </a:r>
            <a:r>
              <a:rPr sz="700" spc="-150" dirty="0">
                <a:latin typeface="Arial Black"/>
                <a:cs typeface="Arial Black"/>
              </a:rPr>
              <a:t>Se1ectF</a:t>
            </a:r>
            <a:r>
              <a:rPr sz="975" spc="-225" baseline="42735" dirty="0">
                <a:solidFill>
                  <a:srgbClr val="808080"/>
                </a:solidFill>
                <a:latin typeface="Arial Black"/>
                <a:cs typeface="Arial Black"/>
              </a:rPr>
              <a:t>-</a:t>
            </a:r>
            <a:r>
              <a:rPr sz="975" spc="7" baseline="42735" dirty="0">
                <a:solidFill>
                  <a:srgbClr val="808080"/>
                </a:solidFill>
                <a:latin typeface="Arial Black"/>
                <a:cs typeface="Arial Black"/>
              </a:rPr>
              <a:t> </a:t>
            </a:r>
            <a:r>
              <a:rPr sz="975" spc="-165" baseline="42735" dirty="0">
                <a:solidFill>
                  <a:srgbClr val="808080"/>
                </a:solidFill>
                <a:latin typeface="Arial Black"/>
                <a:cs typeface="Arial Black"/>
              </a:rPr>
              <a:t>"</a:t>
            </a:r>
            <a:r>
              <a:rPr sz="700" spc="-110" dirty="0">
                <a:latin typeface="Arial Black"/>
                <a:cs typeface="Arial Black"/>
              </a:rPr>
              <a:t>roMocIeI</a:t>
            </a:r>
            <a:r>
              <a:rPr sz="975" spc="-165" baseline="42735" dirty="0">
                <a:solidFill>
                  <a:srgbClr val="808080"/>
                </a:solidFill>
                <a:latin typeface="Arial Black"/>
                <a:cs typeface="Arial Black"/>
              </a:rPr>
              <a:t>-</a:t>
            </a:r>
            <a:r>
              <a:rPr sz="975" spc="-52" baseline="42735" dirty="0">
                <a:solidFill>
                  <a:srgbClr val="808080"/>
                </a:solidFill>
                <a:latin typeface="Arial Black"/>
                <a:cs typeface="Arial Black"/>
              </a:rPr>
              <a:t> </a:t>
            </a:r>
            <a:r>
              <a:rPr sz="975" spc="-89" baseline="42735" dirty="0">
                <a:solidFill>
                  <a:srgbClr val="808080"/>
                </a:solidFill>
                <a:latin typeface="Arial Black"/>
                <a:cs typeface="Arial Black"/>
              </a:rPr>
              <a:t>•</a:t>
            </a:r>
            <a:endParaRPr sz="975" baseline="42735">
              <a:latin typeface="Arial Black"/>
              <a:cs typeface="Arial Black"/>
            </a:endParaRPr>
          </a:p>
          <a:p>
            <a:pPr marL="136525" indent="-64135">
              <a:lnSpc>
                <a:spcPct val="100000"/>
              </a:lnSpc>
              <a:spcBef>
                <a:spcPts val="385"/>
              </a:spcBef>
              <a:buClr>
                <a:srgbClr val="696969"/>
              </a:buClr>
              <a:buChar char="•"/>
              <a:tabLst>
                <a:tab pos="136525" algn="l"/>
              </a:tabLst>
            </a:pPr>
            <a:r>
              <a:rPr sz="650" spc="-10" dirty="0">
                <a:latin typeface="Arial Black"/>
                <a:cs typeface="Arial Black"/>
              </a:rPr>
              <a:t>estimaior:</a:t>
            </a:r>
            <a:r>
              <a:rPr sz="650" spc="200" dirty="0">
                <a:latin typeface="Arial Black"/>
                <a:cs typeface="Arial Black"/>
              </a:rPr>
              <a:t> </a:t>
            </a:r>
            <a:r>
              <a:rPr sz="650" spc="-95" dirty="0">
                <a:latin typeface="Arial Black"/>
                <a:cs typeface="Arial Black"/>
              </a:rPr>
              <a:t>Lasso</a:t>
            </a:r>
            <a:r>
              <a:rPr sz="650" spc="-10" dirty="0">
                <a:latin typeface="Arial Black"/>
                <a:cs typeface="Arial Black"/>
              </a:rPr>
              <a:t> </a:t>
            </a:r>
            <a:r>
              <a:rPr sz="650" spc="-60" dirty="0">
                <a:solidFill>
                  <a:srgbClr val="808080"/>
                </a:solidFill>
                <a:latin typeface="Arial Black"/>
                <a:cs typeface="Arial Black"/>
              </a:rPr>
              <a:t>:</a:t>
            </a:r>
            <a:endParaRPr sz="650">
              <a:latin typeface="Arial Black"/>
              <a:cs typeface="Arial Black"/>
            </a:endParaRPr>
          </a:p>
          <a:p>
            <a:pPr marL="387350" lvl="1" indent="-75565">
              <a:lnSpc>
                <a:spcPct val="100000"/>
              </a:lnSpc>
              <a:spcBef>
                <a:spcPts val="565"/>
              </a:spcBef>
              <a:buClr>
                <a:srgbClr val="696969"/>
              </a:buClr>
              <a:buChar char="•"/>
              <a:tabLst>
                <a:tab pos="387350" algn="l"/>
              </a:tabLst>
            </a:pPr>
            <a:r>
              <a:rPr sz="650" spc="-10" dirty="0">
                <a:latin typeface="Courier New"/>
                <a:cs typeface="Courier New"/>
              </a:rPr>
              <a:t>Lasso</a:t>
            </a:r>
            <a:endParaRPr sz="6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6377" y="7702550"/>
            <a:ext cx="3668395" cy="12820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9690" marR="5080" indent="370205">
              <a:lnSpc>
                <a:spcPct val="129500"/>
              </a:lnSpc>
              <a:spcBef>
                <a:spcPts val="120"/>
              </a:spcBef>
              <a:tabLst>
                <a:tab pos="730885" algn="l"/>
              </a:tabLst>
            </a:pPr>
            <a:r>
              <a:rPr sz="900" dirty="0">
                <a:solidFill>
                  <a:srgbClr val="1F1F1F"/>
                </a:solidFill>
                <a:latin typeface="Courier New"/>
                <a:cs typeface="Courier New"/>
              </a:rPr>
              <a:t>s&lt;learn.tree</a:t>
            </a:r>
            <a:r>
              <a:rPr sz="900" spc="5" dirty="0">
                <a:solidFill>
                  <a:srgbClr val="1F1F1F"/>
                </a:solidFill>
                <a:latin typeface="Courier New"/>
                <a:cs typeface="Courier New"/>
              </a:rPr>
              <a:t>  </a:t>
            </a:r>
            <a:r>
              <a:rPr sz="900" dirty="0">
                <a:solidFill>
                  <a:srgbClr val="008000"/>
                </a:solidFill>
                <a:latin typeface="Courier New"/>
                <a:cs typeface="Courier New"/>
              </a:rPr>
              <a:t>import</a:t>
            </a:r>
            <a:r>
              <a:rPr sz="900" spc="-5" dirty="0">
                <a:solidFill>
                  <a:srgbClr val="008000"/>
                </a:solidFill>
                <a:latin typeface="Courier New"/>
                <a:cs typeface="Courier New"/>
              </a:rPr>
              <a:t>  </a:t>
            </a:r>
            <a:r>
              <a:rPr sz="900" spc="40" dirty="0">
                <a:solidFill>
                  <a:srgbClr val="1F1F1F"/>
                </a:solidFill>
                <a:latin typeface="Courier New"/>
                <a:cs typeface="Courier New"/>
              </a:rPr>
              <a:t>DecisionTreeRegressor </a:t>
            </a:r>
            <a:r>
              <a:rPr sz="1000" spc="-30" dirty="0">
                <a:solidFill>
                  <a:srgbClr val="1F1F1F"/>
                </a:solidFill>
                <a:latin typeface="Courier New"/>
                <a:cs typeface="Courier New"/>
              </a:rPr>
              <a:t>model4</a:t>
            </a:r>
            <a:r>
              <a:rPr sz="1000" spc="-450" dirty="0">
                <a:solidFill>
                  <a:srgbClr val="1F1F1F"/>
                </a:solidFill>
                <a:latin typeface="Courier New"/>
                <a:cs typeface="Courier New"/>
              </a:rPr>
              <a:t> </a:t>
            </a:r>
            <a:r>
              <a:rPr sz="1000" spc="-50" dirty="0">
                <a:solidFill>
                  <a:srgbClr val="AA21FF"/>
                </a:solidFill>
                <a:latin typeface="Courier New"/>
                <a:cs typeface="Courier New"/>
              </a:rPr>
              <a:t>:</a:t>
            </a:r>
            <a:r>
              <a:rPr sz="1000" dirty="0">
                <a:solidFill>
                  <a:srgbClr val="AA21FF"/>
                </a:solidFill>
                <a:latin typeface="Courier New"/>
                <a:cs typeface="Courier New"/>
              </a:rPr>
              <a:t>	</a:t>
            </a:r>
            <a:r>
              <a:rPr sz="1000" spc="-10" dirty="0">
                <a:solidFill>
                  <a:srgbClr val="1F1F1F"/>
                </a:solidFill>
                <a:latin typeface="Courier New"/>
                <a:cs typeface="Courier New"/>
              </a:rPr>
              <a:t>DecisionTreeRegressor(random_state:42) </a:t>
            </a:r>
            <a:r>
              <a:rPr sz="1050" spc="-40" dirty="0">
                <a:solidFill>
                  <a:srgbClr val="1F1F1F"/>
                </a:solidFill>
                <a:latin typeface="Courier New"/>
                <a:cs typeface="Courier New"/>
              </a:rPr>
              <a:t>model4.fit(x</a:t>
            </a:r>
            <a:r>
              <a:rPr sz="1050" spc="10" dirty="0">
                <a:solidFill>
                  <a:srgbClr val="1F1F1F"/>
                </a:solidFill>
                <a:latin typeface="Courier New"/>
                <a:cs typeface="Courier New"/>
              </a:rPr>
              <a:t> </a:t>
            </a:r>
            <a:r>
              <a:rPr sz="1050" spc="-30" dirty="0">
                <a:solidFill>
                  <a:srgbClr val="1F1F1F"/>
                </a:solidFill>
                <a:latin typeface="Courier New"/>
                <a:cs typeface="Courier New"/>
              </a:rPr>
              <a:t>train,</a:t>
            </a:r>
            <a:r>
              <a:rPr sz="1050" spc="-125" dirty="0">
                <a:solidFill>
                  <a:srgbClr val="1F1F1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1F1F6B"/>
                </a:solidFill>
                <a:latin typeface="Courier New"/>
                <a:cs typeface="Courier New"/>
              </a:rPr>
              <a:t>y</a:t>
            </a:r>
            <a:r>
              <a:rPr sz="1050" spc="-105" dirty="0">
                <a:solidFill>
                  <a:srgbClr val="1F1F6B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1F1F1F"/>
                </a:solidFill>
                <a:latin typeface="Courier New"/>
                <a:cs typeface="Courier New"/>
              </a:rPr>
              <a:t>train)</a:t>
            </a:r>
            <a:endParaRPr sz="1050">
              <a:latin typeface="Courier New"/>
              <a:cs typeface="Courier New"/>
            </a:endParaRPr>
          </a:p>
          <a:p>
            <a:pPr marL="12700" marR="527685" indent="758190">
              <a:lnSpc>
                <a:spcPct val="152000"/>
              </a:lnSpc>
              <a:spcBef>
                <a:spcPts val="785"/>
              </a:spcBef>
              <a:buClr>
                <a:srgbClr val="696969"/>
              </a:buClr>
              <a:buChar char="•"/>
              <a:tabLst>
                <a:tab pos="770890" algn="l"/>
              </a:tabLst>
            </a:pPr>
            <a:r>
              <a:rPr sz="1250" spc="-65" dirty="0">
                <a:solidFill>
                  <a:srgbClr val="4BA3FF"/>
                </a:solidFill>
                <a:latin typeface="Courier New"/>
                <a:cs typeface="Courier New"/>
              </a:rPr>
              <a:t>DecisionTreeRegressor </a:t>
            </a:r>
            <a:r>
              <a:rPr sz="1250" spc="-120" dirty="0">
                <a:latin typeface="Courier New"/>
                <a:cs typeface="Courier New"/>
              </a:rPr>
              <a:t>DecisionTreeRegressor(random</a:t>
            </a:r>
            <a:r>
              <a:rPr sz="1250" spc="15" dirty="0">
                <a:latin typeface="Courier New"/>
                <a:cs typeface="Courier New"/>
              </a:rPr>
              <a:t> </a:t>
            </a:r>
            <a:r>
              <a:rPr sz="1250" spc="-80" dirty="0">
                <a:latin typeface="Courier New"/>
                <a:cs typeface="Courier New"/>
              </a:rPr>
              <a:t>state=42)</a:t>
            </a:r>
            <a:endParaRPr sz="12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</TotalTime>
  <Words>3150</Words>
  <Application>Microsoft Office PowerPoint</Application>
  <PresentationFormat>Custom</PresentationFormat>
  <Paragraphs>214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Arial Black</vt:lpstr>
      <vt:lpstr>Calibri</vt:lpstr>
      <vt:lpstr>Calibri Light</vt:lpstr>
      <vt:lpstr>Consolas</vt:lpstr>
      <vt:lpstr>Courier New</vt:lpstr>
      <vt:lpstr>Gill Sans MT</vt:lpstr>
      <vt:lpstr>Symbol</vt:lpstr>
      <vt:lpstr>Times New Roman</vt:lpstr>
      <vt:lpstr>Wingdings</vt:lpstr>
      <vt:lpstr>Gallery</vt:lpstr>
      <vt:lpstr>Capstone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Dharmendra Kumar</dc:creator>
  <cp:lastModifiedBy>Dharmendra Kumar</cp:lastModifiedBy>
  <cp:revision>1</cp:revision>
  <dcterms:created xsi:type="dcterms:W3CDTF">2025-02-27T04:59:11Z</dcterms:created>
  <dcterms:modified xsi:type="dcterms:W3CDTF">2025-02-27T05:10:04Z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2025-02-27T00:00:00Z</vt:filetime>
  </property>
  <property fmtid="{D5CDD505-2E9C-101B-9397-08002B2CF9AE}" pid="3" name="Creator">
    <vt:lpwstr>Microsoft® Word for Microsoft 365</vt:lpwstr>
  </property>
  <property fmtid="{D5CDD505-2E9C-101B-9397-08002B2CF9AE}" pid="4" name="LastSaved">
    <vt:filetime>2025-02-27T00:00:00Z</vt:filetime>
  </property>
  <property fmtid="{D5CDD505-2E9C-101B-9397-08002B2CF9AE}" pid="5" name="Producer">
    <vt:lpwstr>Microsoft® Word for Microsoft 365</vt:lpwstr>
  </property>
</Properties>
</file>